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256" r:id="rId2"/>
    <p:sldId id="257" r:id="rId3"/>
    <p:sldId id="258" r:id="rId4"/>
    <p:sldId id="288" r:id="rId5"/>
    <p:sldId id="289" r:id="rId6"/>
    <p:sldId id="260" r:id="rId7"/>
    <p:sldId id="264" r:id="rId8"/>
    <p:sldId id="266" r:id="rId9"/>
    <p:sldId id="268" r:id="rId10"/>
    <p:sldId id="271" r:id="rId11"/>
    <p:sldId id="269" r:id="rId12"/>
    <p:sldId id="273" r:id="rId13"/>
    <p:sldId id="274" r:id="rId14"/>
    <p:sldId id="275" r:id="rId15"/>
    <p:sldId id="276" r:id="rId16"/>
    <p:sldId id="277" r:id="rId17"/>
    <p:sldId id="278" r:id="rId18"/>
    <p:sldId id="280" r:id="rId19"/>
    <p:sldId id="281" r:id="rId20"/>
    <p:sldId id="282" r:id="rId21"/>
    <p:sldId id="283" r:id="rId22"/>
    <p:sldId id="284" r:id="rId23"/>
    <p:sldId id="285" r:id="rId24"/>
    <p:sldId id="287" r:id="rId25"/>
    <p:sldId id="290" r:id="rId26"/>
    <p:sldId id="292" r:id="rId27"/>
    <p:sldId id="299" r:id="rId28"/>
    <p:sldId id="304" r:id="rId29"/>
    <p:sldId id="305" r:id="rId30"/>
    <p:sldId id="308" r:id="rId31"/>
    <p:sldId id="309" r:id="rId32"/>
    <p:sldId id="310" r:id="rId33"/>
    <p:sldId id="312" r:id="rId34"/>
    <p:sldId id="313" r:id="rId35"/>
    <p:sldId id="314" r:id="rId36"/>
    <p:sldId id="315" r:id="rId37"/>
    <p:sldId id="316" r:id="rId38"/>
    <p:sldId id="317" r:id="rId39"/>
    <p:sldId id="318" r:id="rId40"/>
    <p:sldId id="319" r:id="rId41"/>
    <p:sldId id="320" r:id="rId42"/>
    <p:sldId id="321" r:id="rId43"/>
    <p:sldId id="323" r:id="rId44"/>
    <p:sldId id="324" r:id="rId45"/>
    <p:sldId id="325" r:id="rId46"/>
    <p:sldId id="326" r:id="rId47"/>
    <p:sldId id="328" r:id="rId48"/>
    <p:sldId id="329" r:id="rId49"/>
    <p:sldId id="327" r:id="rId50"/>
    <p:sldId id="330" r:id="rId51"/>
    <p:sldId id="331" r:id="rId52"/>
    <p:sldId id="332" r:id="rId53"/>
    <p:sldId id="333" r:id="rId54"/>
    <p:sldId id="334" r:id="rId5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9" d="100"/>
          <a:sy n="139" d="100"/>
        </p:scale>
        <p:origin x="-120" y="-6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notesMaster" Target="notesMasters/notesMaster1.xml"/><Relationship Id="rId57" Type="http://schemas.openxmlformats.org/officeDocument/2006/relationships/printerSettings" Target="printerSettings/printerSettings1.bin"/><Relationship Id="rId58" Type="http://schemas.openxmlformats.org/officeDocument/2006/relationships/presProps" Target="presProps.xml"/><Relationship Id="rId59" Type="http://schemas.openxmlformats.org/officeDocument/2006/relationships/viewProps" Target="viewProp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theme" Target="theme/theme1.xml"/><Relationship Id="rId6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mn-ea"/>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cs typeface="Arial" charset="0"/>
              </a:defRPr>
            </a:lvl1pPr>
          </a:lstStyle>
          <a:p>
            <a:pPr>
              <a:defRPr/>
            </a:pPr>
            <a:fld id="{991642A9-61CA-1D4B-9D4F-F93D82B06A33}" type="datetimeFigureOut">
              <a:rPr lang="en-US"/>
              <a:pPr>
                <a:defRPr/>
              </a:pPr>
              <a:t>18/12/13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cs typeface="Arial" charset="0"/>
              </a:defRPr>
            </a:lvl1pPr>
          </a:lstStyle>
          <a:p>
            <a:pPr>
              <a:defRPr/>
            </a:pPr>
            <a:fld id="{7F09982C-079B-1046-AD08-7F14B271CE85}" type="slidenum">
              <a:rPr lang="en-US"/>
              <a:pPr>
                <a:defRPr/>
              </a:pPr>
              <a:t>‹#›</a:t>
            </a:fld>
            <a:endParaRPr lang="en-US"/>
          </a:p>
        </p:txBody>
      </p:sp>
    </p:spTree>
    <p:extLst>
      <p:ext uri="{BB962C8B-B14F-4D97-AF65-F5344CB8AC3E}">
        <p14:creationId xmlns:p14="http://schemas.microsoft.com/office/powerpoint/2010/main" val="22633952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71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4710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67D774C-70DB-4148-B456-DA9C59403C9B}" type="slidenum">
              <a:rPr lang="en-US" sz="1200">
                <a:cs typeface="Arial" charset="0"/>
              </a:rPr>
              <a:pPr eaLnBrk="1" hangingPunct="1"/>
              <a:t>32</a:t>
            </a:fld>
            <a:endParaRPr lang="en-US" sz="120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4B8BD09-8987-B94A-9352-66D7852BD012}" type="datetimeFigureOut">
              <a:rPr lang="en-US"/>
              <a:pPr>
                <a:defRPr/>
              </a:pPr>
              <a:t>18/12/13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AB9634F-2261-6E44-ADE1-4289D9D46326}" type="slidenum">
              <a:rPr lang="en-US"/>
              <a:pPr>
                <a:defRPr/>
              </a:pPr>
              <a:t>‹#›</a:t>
            </a:fld>
            <a:endParaRPr lang="en-US"/>
          </a:p>
        </p:txBody>
      </p:sp>
    </p:spTree>
    <p:extLst>
      <p:ext uri="{BB962C8B-B14F-4D97-AF65-F5344CB8AC3E}">
        <p14:creationId xmlns:p14="http://schemas.microsoft.com/office/powerpoint/2010/main" val="2892858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646CE73-BB02-8F48-8FBB-D1765F16D6FF}" type="datetimeFigureOut">
              <a:rPr lang="en-US"/>
              <a:pPr>
                <a:defRPr/>
              </a:pPr>
              <a:t>18/12/13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65AA3CB-23A0-0947-B668-6CB226F87608}" type="slidenum">
              <a:rPr lang="en-US"/>
              <a:pPr>
                <a:defRPr/>
              </a:pPr>
              <a:t>‹#›</a:t>
            </a:fld>
            <a:endParaRPr lang="en-US"/>
          </a:p>
        </p:txBody>
      </p:sp>
    </p:spTree>
    <p:extLst>
      <p:ext uri="{BB962C8B-B14F-4D97-AF65-F5344CB8AC3E}">
        <p14:creationId xmlns:p14="http://schemas.microsoft.com/office/powerpoint/2010/main" val="2308757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F5EC4DA-46D6-CD4F-A879-5DECC3208A98}" type="datetimeFigureOut">
              <a:rPr lang="en-US"/>
              <a:pPr>
                <a:defRPr/>
              </a:pPr>
              <a:t>18/12/13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6C1A2C7-4237-A144-BA2E-951B5956649E}" type="slidenum">
              <a:rPr lang="en-US"/>
              <a:pPr>
                <a:defRPr/>
              </a:pPr>
              <a:t>‹#›</a:t>
            </a:fld>
            <a:endParaRPr lang="en-US"/>
          </a:p>
        </p:txBody>
      </p:sp>
    </p:spTree>
    <p:extLst>
      <p:ext uri="{BB962C8B-B14F-4D97-AF65-F5344CB8AC3E}">
        <p14:creationId xmlns:p14="http://schemas.microsoft.com/office/powerpoint/2010/main" val="2585166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65FC765-F93F-024D-89C6-CE668295CC33}" type="datetimeFigureOut">
              <a:rPr lang="en-US"/>
              <a:pPr>
                <a:defRPr/>
              </a:pPr>
              <a:t>18/12/13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6769BC-55FB-424F-9E0B-8F5A5901C49D}" type="slidenum">
              <a:rPr lang="en-US"/>
              <a:pPr>
                <a:defRPr/>
              </a:pPr>
              <a:t>‹#›</a:t>
            </a:fld>
            <a:endParaRPr lang="en-US"/>
          </a:p>
        </p:txBody>
      </p:sp>
    </p:spTree>
    <p:extLst>
      <p:ext uri="{BB962C8B-B14F-4D97-AF65-F5344CB8AC3E}">
        <p14:creationId xmlns:p14="http://schemas.microsoft.com/office/powerpoint/2010/main" val="1037459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3BF0732-E4AA-EA49-9508-3E40441C251C}" type="datetimeFigureOut">
              <a:rPr lang="en-US"/>
              <a:pPr>
                <a:defRPr/>
              </a:pPr>
              <a:t>18/12/13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7C5E444-82C2-DE43-BAA4-9DE283ABD86E}" type="slidenum">
              <a:rPr lang="en-US"/>
              <a:pPr>
                <a:defRPr/>
              </a:pPr>
              <a:t>‹#›</a:t>
            </a:fld>
            <a:endParaRPr lang="en-US"/>
          </a:p>
        </p:txBody>
      </p:sp>
    </p:spTree>
    <p:extLst>
      <p:ext uri="{BB962C8B-B14F-4D97-AF65-F5344CB8AC3E}">
        <p14:creationId xmlns:p14="http://schemas.microsoft.com/office/powerpoint/2010/main" val="1079724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24B8942-EB83-0B4D-B39E-C1328FE57274}" type="datetimeFigureOut">
              <a:rPr lang="en-US"/>
              <a:pPr>
                <a:defRPr/>
              </a:pPr>
              <a:t>18/12/13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2099B9B-7006-0B48-B1F7-79F045F1160D}" type="slidenum">
              <a:rPr lang="en-US"/>
              <a:pPr>
                <a:defRPr/>
              </a:pPr>
              <a:t>‹#›</a:t>
            </a:fld>
            <a:endParaRPr lang="en-US"/>
          </a:p>
        </p:txBody>
      </p:sp>
    </p:spTree>
    <p:extLst>
      <p:ext uri="{BB962C8B-B14F-4D97-AF65-F5344CB8AC3E}">
        <p14:creationId xmlns:p14="http://schemas.microsoft.com/office/powerpoint/2010/main" val="861204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9CAAC33-BFA2-194F-8E05-5B8C251AED9D}" type="datetimeFigureOut">
              <a:rPr lang="en-US"/>
              <a:pPr>
                <a:defRPr/>
              </a:pPr>
              <a:t>18/12/13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499D779-1A59-EE48-B512-436473B121E6}" type="slidenum">
              <a:rPr lang="en-US"/>
              <a:pPr>
                <a:defRPr/>
              </a:pPr>
              <a:t>‹#›</a:t>
            </a:fld>
            <a:endParaRPr lang="en-US"/>
          </a:p>
        </p:txBody>
      </p:sp>
    </p:spTree>
    <p:extLst>
      <p:ext uri="{BB962C8B-B14F-4D97-AF65-F5344CB8AC3E}">
        <p14:creationId xmlns:p14="http://schemas.microsoft.com/office/powerpoint/2010/main" val="2292869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6DFB0DE-F1E7-424B-8F12-6F8D96F1EDE3}" type="datetimeFigureOut">
              <a:rPr lang="en-US"/>
              <a:pPr>
                <a:defRPr/>
              </a:pPr>
              <a:t>18/12/13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A2F820F-96EF-E340-AD70-352CF6825F13}" type="slidenum">
              <a:rPr lang="en-US"/>
              <a:pPr>
                <a:defRPr/>
              </a:pPr>
              <a:t>‹#›</a:t>
            </a:fld>
            <a:endParaRPr lang="en-US"/>
          </a:p>
        </p:txBody>
      </p:sp>
    </p:spTree>
    <p:extLst>
      <p:ext uri="{BB962C8B-B14F-4D97-AF65-F5344CB8AC3E}">
        <p14:creationId xmlns:p14="http://schemas.microsoft.com/office/powerpoint/2010/main" val="2070899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12980E7-8E02-4342-8569-F0F0A2FCAC60}" type="datetimeFigureOut">
              <a:rPr lang="en-US"/>
              <a:pPr>
                <a:defRPr/>
              </a:pPr>
              <a:t>18/12/13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E01B9F0-CDF2-7343-88A8-F9BC72520ECA}" type="slidenum">
              <a:rPr lang="en-US"/>
              <a:pPr>
                <a:defRPr/>
              </a:pPr>
              <a:t>‹#›</a:t>
            </a:fld>
            <a:endParaRPr lang="en-US"/>
          </a:p>
        </p:txBody>
      </p:sp>
    </p:spTree>
    <p:extLst>
      <p:ext uri="{BB962C8B-B14F-4D97-AF65-F5344CB8AC3E}">
        <p14:creationId xmlns:p14="http://schemas.microsoft.com/office/powerpoint/2010/main" val="3171833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33762C5-D8A2-F34F-8002-0E7E1A07E263}" type="datetimeFigureOut">
              <a:rPr lang="en-US"/>
              <a:pPr>
                <a:defRPr/>
              </a:pPr>
              <a:t>18/12/13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C8F7355-8DDB-DC4A-A2A2-80120BC91911}" type="slidenum">
              <a:rPr lang="en-US"/>
              <a:pPr>
                <a:defRPr/>
              </a:pPr>
              <a:t>‹#›</a:t>
            </a:fld>
            <a:endParaRPr lang="en-US"/>
          </a:p>
        </p:txBody>
      </p:sp>
    </p:spTree>
    <p:extLst>
      <p:ext uri="{BB962C8B-B14F-4D97-AF65-F5344CB8AC3E}">
        <p14:creationId xmlns:p14="http://schemas.microsoft.com/office/powerpoint/2010/main" val="1360421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DFADA9C-489F-0B48-A080-46453AA083D9}" type="datetimeFigureOut">
              <a:rPr lang="en-US"/>
              <a:pPr>
                <a:defRPr/>
              </a:pPr>
              <a:t>18/12/13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444EC1-9157-324F-B222-1D1416B0B037}" type="slidenum">
              <a:rPr lang="en-US"/>
              <a:pPr>
                <a:defRPr/>
              </a:pPr>
              <a:t>‹#›</a:t>
            </a:fld>
            <a:endParaRPr lang="en-US"/>
          </a:p>
        </p:txBody>
      </p:sp>
    </p:spTree>
    <p:extLst>
      <p:ext uri="{BB962C8B-B14F-4D97-AF65-F5344CB8AC3E}">
        <p14:creationId xmlns:p14="http://schemas.microsoft.com/office/powerpoint/2010/main" val="6831697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charset="0"/>
                <a:cs typeface="Arial" charset="0"/>
              </a:defRPr>
            </a:lvl1pPr>
          </a:lstStyle>
          <a:p>
            <a:pPr>
              <a:defRPr/>
            </a:pPr>
            <a:fld id="{62211765-68B8-4E4A-9BB2-ED7DC6F1A402}" type="datetimeFigureOut">
              <a:rPr lang="en-US"/>
              <a:pPr>
                <a:defRPr/>
              </a:pPr>
              <a:t>18/12/13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charset="0"/>
                <a:cs typeface="Arial" charset="0"/>
              </a:defRPr>
            </a:lvl1pPr>
          </a:lstStyle>
          <a:p>
            <a:pPr>
              <a:defRPr/>
            </a:pPr>
            <a:fld id="{B08F5BB5-0BDA-2140-9E70-5C59CCAFD62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3"/>
          <p:cNvSpPr>
            <a:spLocks noGrp="1"/>
          </p:cNvSpPr>
          <p:nvPr>
            <p:ph type="title"/>
          </p:nvPr>
        </p:nvSpPr>
        <p:spPr>
          <a:xfrm>
            <a:off x="609600" y="2133600"/>
            <a:ext cx="8229600" cy="1143000"/>
          </a:xfrm>
        </p:spPr>
        <p:txBody>
          <a:bodyPr/>
          <a:lstStyle/>
          <a:p>
            <a:pPr eaLnBrk="1" hangingPunct="1"/>
            <a:r>
              <a:rPr lang="en-US" b="1" dirty="0" smtClean="0">
                <a:latin typeface="Times New Roman" charset="0"/>
                <a:cs typeface="Times New Roman" charset="0"/>
              </a:rPr>
              <a:t>TEMPORAL LOBE ANATOMY</a:t>
            </a:r>
            <a:endParaRPr lang="en-US" b="1" dirty="0">
              <a:latin typeface="Times New Roman" charset="0"/>
              <a:cs typeface="Times New Roman"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a:latin typeface="Calibri" charset="0"/>
              </a:rPr>
              <a:t>  </a:t>
            </a:r>
          </a:p>
        </p:txBody>
      </p:sp>
      <p:sp>
        <p:nvSpPr>
          <p:cNvPr id="23554" name="Content Placeholder 2"/>
          <p:cNvSpPr>
            <a:spLocks noGrp="1"/>
          </p:cNvSpPr>
          <p:nvPr>
            <p:ph idx="1"/>
          </p:nvPr>
        </p:nvSpPr>
        <p:spPr>
          <a:xfrm>
            <a:off x="457200" y="1295400"/>
            <a:ext cx="8229600" cy="4830763"/>
          </a:xfrm>
        </p:spPr>
        <p:txBody>
          <a:bodyPr/>
          <a:lstStyle/>
          <a:p>
            <a:pPr eaLnBrk="1" hangingPunct="1"/>
            <a:r>
              <a:rPr lang="en-US" sz="2000" u="sng">
                <a:latin typeface="Times New Roman" charset="0"/>
                <a:cs typeface="Times New Roman" charset="0"/>
              </a:rPr>
              <a:t>Planum temporale </a:t>
            </a:r>
            <a:r>
              <a:rPr lang="en-US" sz="2000">
                <a:latin typeface="Times New Roman" charset="0"/>
                <a:cs typeface="Times New Roman" charset="0"/>
              </a:rPr>
              <a:t>is a part of  posterior aspect of sup. temp. gyrus.</a:t>
            </a:r>
          </a:p>
          <a:p>
            <a:pPr eaLnBrk="1" hangingPunct="1"/>
            <a:endParaRPr lang="en-US" sz="2000">
              <a:latin typeface="Times New Roman" charset="0"/>
              <a:cs typeface="Times New Roman" charset="0"/>
            </a:endParaRPr>
          </a:p>
          <a:p>
            <a:pPr eaLnBrk="1" hangingPunct="1">
              <a:buFont typeface="Arial" charset="0"/>
              <a:buNone/>
            </a:pPr>
            <a:endParaRPr lang="en-US" sz="2000">
              <a:latin typeface="Times New Roman" charset="0"/>
              <a:cs typeface="Times New Roman" charset="0"/>
            </a:endParaRPr>
          </a:p>
          <a:p>
            <a:pPr eaLnBrk="1" hangingPunct="1">
              <a:buFont typeface="Arial" charset="0"/>
              <a:buNone/>
            </a:pPr>
            <a:endParaRPr lang="en-US" sz="2000">
              <a:latin typeface="Times New Roman" charset="0"/>
              <a:cs typeface="Times New Roman" charset="0"/>
            </a:endParaRPr>
          </a:p>
          <a:p>
            <a:pPr eaLnBrk="1" hangingPunct="1"/>
            <a:r>
              <a:rPr lang="en-US" sz="2000">
                <a:latin typeface="Times New Roman" charset="0"/>
                <a:cs typeface="Times New Roman" charset="0"/>
              </a:rPr>
              <a:t>Takes part in language-related auditory processing.</a:t>
            </a:r>
          </a:p>
          <a:p>
            <a:pPr eaLnBrk="1" hangingPunct="1">
              <a:buFont typeface="Arial" charset="0"/>
              <a:buNone/>
            </a:pPr>
            <a:endParaRPr lang="en-US" sz="2000">
              <a:latin typeface="Times New Roman" charset="0"/>
              <a:cs typeface="Times New Roman" charset="0"/>
            </a:endParaRPr>
          </a:p>
          <a:p>
            <a:pPr eaLnBrk="1" hangingPunct="1">
              <a:buFont typeface="Arial" charset="0"/>
              <a:buNone/>
            </a:pPr>
            <a:endParaRPr lang="en-US" sz="2000">
              <a:latin typeface="Times New Roman" charset="0"/>
              <a:cs typeface="Times New Roman" charset="0"/>
            </a:endParaRPr>
          </a:p>
          <a:p>
            <a:pPr eaLnBrk="1" hangingPunct="1">
              <a:buFont typeface="Arial" charset="0"/>
              <a:buNone/>
            </a:pPr>
            <a:endParaRPr lang="en-US" sz="2000">
              <a:latin typeface="Times New Roman" charset="0"/>
              <a:cs typeface="Times New Roman" charset="0"/>
            </a:endParaRPr>
          </a:p>
          <a:p>
            <a:pPr eaLnBrk="1" hangingPunct="1"/>
            <a:r>
              <a:rPr lang="en-US" sz="2000">
                <a:latin typeface="Times New Roman" charset="0"/>
                <a:cs typeface="Times New Roman" charset="0"/>
              </a:rPr>
              <a:t>Gyrus of  Heschl and planum temporale are more prominent on the left side.</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r>
              <a:rPr lang="en-US">
                <a:latin typeface="Calibri" charset="0"/>
              </a:rPr>
              <a:t>  </a:t>
            </a:r>
          </a:p>
        </p:txBody>
      </p:sp>
      <p:sp>
        <p:nvSpPr>
          <p:cNvPr id="24578" name="Content Placeholder 2"/>
          <p:cNvSpPr>
            <a:spLocks noGrp="1"/>
          </p:cNvSpPr>
          <p:nvPr>
            <p:ph idx="1"/>
          </p:nvPr>
        </p:nvSpPr>
        <p:spPr>
          <a:xfrm>
            <a:off x="457200" y="1676400"/>
            <a:ext cx="8229600" cy="4449763"/>
          </a:xfrm>
        </p:spPr>
        <p:txBody>
          <a:bodyPr/>
          <a:lstStyle/>
          <a:p>
            <a:pPr eaLnBrk="1" hangingPunct="1"/>
            <a:r>
              <a:rPr lang="en-US" sz="2000">
                <a:latin typeface="Times New Roman" charset="0"/>
                <a:cs typeface="Times New Roman" charset="0"/>
              </a:rPr>
              <a:t>The temporal lobe is enormously expanded in humans.  </a:t>
            </a: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Commonly studied old world monkeys lack middle temp. gyrus.</a:t>
            </a:r>
          </a:p>
          <a:p>
            <a:pPr eaLnBrk="1" hangingPunct="1"/>
            <a:endParaRPr lang="en-US" sz="2000">
              <a:latin typeface="Times New Roman" charset="0"/>
              <a:cs typeface="Times New Roman" charset="0"/>
            </a:endParaRPr>
          </a:p>
          <a:p>
            <a:pPr eaLnBrk="1" hangingPunct="1">
              <a:buFont typeface="Arial" charset="0"/>
              <a:buNone/>
            </a:pPr>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Poses problems in relating physiological and anatomical studies in non-human primates to human brain topography.</a:t>
            </a:r>
            <a:endParaRPr lang="en-US" sz="2000">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r>
              <a:rPr lang="en-US" sz="2400" b="1">
                <a:latin typeface="Times New Roman" charset="0"/>
                <a:cs typeface="Times New Roman" charset="0"/>
              </a:rPr>
              <a:t>MEDIAL  ASPECT</a:t>
            </a:r>
          </a:p>
        </p:txBody>
      </p:sp>
      <p:sp>
        <p:nvSpPr>
          <p:cNvPr id="25602" name="Content Placeholder 2"/>
          <p:cNvSpPr>
            <a:spLocks noGrp="1"/>
          </p:cNvSpPr>
          <p:nvPr>
            <p:ph idx="1"/>
          </p:nvPr>
        </p:nvSpPr>
        <p:spPr>
          <a:xfrm>
            <a:off x="457200" y="1981200"/>
            <a:ext cx="8229600" cy="3505200"/>
          </a:xfrm>
        </p:spPr>
        <p:txBody>
          <a:bodyPr/>
          <a:lstStyle/>
          <a:p>
            <a:pPr eaLnBrk="1" hangingPunct="1"/>
            <a:r>
              <a:rPr lang="en-US" sz="2000">
                <a:latin typeface="Times New Roman" charset="0"/>
                <a:cs typeface="Times New Roman" charset="0"/>
              </a:rPr>
              <a:t>Most complex of the medial cortical areas.</a:t>
            </a: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Formed predominantly by the rounded medial surfaces of the parahippocampal gyrus and uncus</a:t>
            </a:r>
            <a:r>
              <a:rPr lang="en-US" sz="2000">
                <a:latin typeface="Calibri" charset="0"/>
              </a:rPr>
              <a:t>.</a:t>
            </a: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Three longitudinal strips of neural tissue, one located above the other, which are interlocked with the hippocampal formation.</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en-US">
                <a:latin typeface="Calibri" charset="0"/>
              </a:rPr>
              <a:t>  </a:t>
            </a:r>
          </a:p>
        </p:txBody>
      </p:sp>
      <p:sp>
        <p:nvSpPr>
          <p:cNvPr id="26626" name="Content Placeholder 2"/>
          <p:cNvSpPr>
            <a:spLocks noGrp="1"/>
          </p:cNvSpPr>
          <p:nvPr>
            <p:ph idx="1"/>
          </p:nvPr>
        </p:nvSpPr>
        <p:spPr>
          <a:xfrm>
            <a:off x="457200" y="533400"/>
            <a:ext cx="8229600" cy="5867400"/>
          </a:xfrm>
        </p:spPr>
        <p:txBody>
          <a:bodyPr/>
          <a:lstStyle/>
          <a:p>
            <a:pPr eaLnBrk="1" hangingPunct="1"/>
            <a:r>
              <a:rPr lang="en-US" sz="2000">
                <a:latin typeface="Times New Roman" charset="0"/>
                <a:cs typeface="Times New Roman" charset="0"/>
              </a:rPr>
              <a:t>The most inferior strip is formed by the rounded medial edge of the parahippocampal gyrus.</a:t>
            </a: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The middle strip is formed by the dentate gyrus, a narrow serrated strip of gray matter located on the medial surface of the hippocampal formation.</a:t>
            </a: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The superior strip is formed by the fimbria of the fornix, a white band formed by the fibers emanating from the hippocampal formation and directed posteriorly into the crus of the fornix.</a:t>
            </a: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US">
                <a:latin typeface="Calibri" charset="0"/>
              </a:rPr>
              <a:t>  </a:t>
            </a:r>
          </a:p>
        </p:txBody>
      </p:sp>
      <p:sp>
        <p:nvSpPr>
          <p:cNvPr id="27650" name="Content Placeholder 2"/>
          <p:cNvSpPr>
            <a:spLocks noGrp="1"/>
          </p:cNvSpPr>
          <p:nvPr>
            <p:ph idx="1"/>
          </p:nvPr>
        </p:nvSpPr>
        <p:spPr>
          <a:xfrm>
            <a:off x="457200" y="685800"/>
            <a:ext cx="8229600" cy="5440363"/>
          </a:xfrm>
        </p:spPr>
        <p:txBody>
          <a:bodyPr/>
          <a:lstStyle/>
          <a:p>
            <a:pPr eaLnBrk="1" hangingPunct="1"/>
            <a:r>
              <a:rPr lang="en-US" sz="2000">
                <a:latin typeface="Times New Roman" charset="0"/>
                <a:cs typeface="Times New Roman" charset="0"/>
              </a:rPr>
              <a:t>The parahippocampal and dentate gyri are separated by the hippocampal sulcus.</a:t>
            </a: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buFont typeface="Arial" charset="0"/>
              <a:buNone/>
            </a:pPr>
            <a:endParaRPr lang="en-US" sz="2000">
              <a:latin typeface="Times New Roman" charset="0"/>
              <a:cs typeface="Times New Roman" charset="0"/>
            </a:endParaRPr>
          </a:p>
          <a:p>
            <a:pPr eaLnBrk="1" hangingPunct="1"/>
            <a:r>
              <a:rPr lang="en-US" sz="2000">
                <a:latin typeface="Times New Roman" charset="0"/>
                <a:cs typeface="Times New Roman" charset="0"/>
              </a:rPr>
              <a:t>The dentate gyrus and the fimbria are separated by the fimbriodentate sulcus.</a:t>
            </a:r>
          </a:p>
          <a:p>
            <a:pPr eaLnBrk="1" hangingPunct="1">
              <a:buFont typeface="Arial" charset="0"/>
              <a:buNone/>
            </a:pPr>
            <a:endParaRPr lang="en-US" sz="2000">
              <a:latin typeface="Times New Roman" charset="0"/>
              <a:cs typeface="Times New Roman" charset="0"/>
            </a:endParaRPr>
          </a:p>
          <a:p>
            <a:pPr eaLnBrk="1" hangingPunct="1">
              <a:buFont typeface="Arial" charset="0"/>
              <a:buNone/>
            </a:pPr>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The amygdala and the hippocampal formation lie intimate to each other.</a:t>
            </a:r>
          </a:p>
          <a:p>
            <a:pPr eaLnBrk="1" hangingPunct="1"/>
            <a:endParaRPr lang="en-US" sz="2000">
              <a:latin typeface="Times New Roman" charset="0"/>
              <a:cs typeface="Times New Roman" charset="0"/>
            </a:endParaRPr>
          </a:p>
          <a:p>
            <a:pPr eaLnBrk="1" hangingPunct="1"/>
            <a:endParaRPr lang="en-US">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a:latin typeface="Calibri" charset="0"/>
              </a:rPr>
              <a:t>  </a:t>
            </a:r>
          </a:p>
        </p:txBody>
      </p:sp>
      <p:sp>
        <p:nvSpPr>
          <p:cNvPr id="28674" name="Content Placeholder 2"/>
          <p:cNvSpPr>
            <a:spLocks noGrp="1"/>
          </p:cNvSpPr>
          <p:nvPr>
            <p:ph idx="1"/>
          </p:nvPr>
        </p:nvSpPr>
        <p:spPr>
          <a:xfrm>
            <a:off x="457200" y="685800"/>
            <a:ext cx="8229600" cy="5440363"/>
          </a:xfrm>
        </p:spPr>
        <p:txBody>
          <a:bodyPr/>
          <a:lstStyle/>
          <a:p>
            <a:pPr eaLnBrk="1" hangingPunct="1"/>
            <a:r>
              <a:rPr lang="en-US" sz="2000">
                <a:latin typeface="Times New Roman" charset="0"/>
                <a:cs typeface="Times New Roman" charset="0"/>
              </a:rPr>
              <a:t>The parahippocampal gyrus also extends around the lower border to form the medial part of the basal surface of the temporal lobe, where it is separated from the medially projecting uncus by the rhinal sulcus.</a:t>
            </a:r>
          </a:p>
          <a:p>
            <a:pPr eaLnBrk="1" hangingPunct="1"/>
            <a:endParaRPr lang="en-US" sz="2000">
              <a:latin typeface="Times New Roman" charset="0"/>
              <a:cs typeface="Times New Roman" charset="0"/>
            </a:endParaRPr>
          </a:p>
          <a:p>
            <a:pPr eaLnBrk="1" hangingPunct="1"/>
            <a:r>
              <a:rPr lang="en-US" sz="2000" b="1">
                <a:latin typeface="Times New Roman" charset="0"/>
                <a:cs typeface="Times New Roman" charset="0"/>
              </a:rPr>
              <a:t>Uncus, </a:t>
            </a:r>
            <a:r>
              <a:rPr lang="en-US" sz="2000">
                <a:latin typeface="Times New Roman" charset="0"/>
                <a:cs typeface="Times New Roman" charset="0"/>
              </a:rPr>
              <a:t>is the medially projecting anterior part of the parahippocampal gyrus.</a:t>
            </a: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When viewed from above or below, it has an angular shape with anterior and posterior segments that meet at a medially directed apex.</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en-US">
                <a:latin typeface="Calibri" charset="0"/>
              </a:rPr>
              <a:t>  </a:t>
            </a:r>
          </a:p>
        </p:txBody>
      </p:sp>
      <p:pic>
        <p:nvPicPr>
          <p:cNvPr id="29698" name="Content Placeholder 2" descr="Screen shot 2013-11-23 at 10.09.05 AM.png"/>
          <p:cNvPicPr>
            <a:picLocks noGrp="1" noChangeAspect="1"/>
          </p:cNvPicPr>
          <p:nvPr>
            <p:ph idx="1"/>
          </p:nvPr>
        </p:nvPicPr>
        <p:blipFill>
          <a:blip r:embed="rId2">
            <a:extLst>
              <a:ext uri="{28A0092B-C50C-407E-A947-70E740481C1C}">
                <a14:useLocalDpi xmlns:a14="http://schemas.microsoft.com/office/drawing/2010/main" val="0"/>
              </a:ext>
            </a:extLst>
          </a:blip>
          <a:srcRect l="-24312" t="787" r="-4794" b="-2"/>
          <a:stretch>
            <a:fillRect/>
          </a:stretch>
        </p:blipFill>
        <p:spPr>
          <a:xfrm>
            <a:off x="1143000" y="652463"/>
            <a:ext cx="5260975" cy="5473700"/>
          </a:xfrm>
        </p:spPr>
      </p:pic>
      <p:sp>
        <p:nvSpPr>
          <p:cNvPr id="29699" name="TextBox 3"/>
          <p:cNvSpPr txBox="1">
            <a:spLocks noChangeArrowheads="1"/>
          </p:cNvSpPr>
          <p:nvPr/>
        </p:nvSpPr>
        <p:spPr bwMode="auto">
          <a:xfrm>
            <a:off x="3429000" y="5867400"/>
            <a:ext cx="14668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pl-PL" sz="1200"/>
              <a:t>www.as.miami.edu</a:t>
            </a:r>
            <a:endParaRPr lang="en-US" sz="120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US">
                <a:latin typeface="Calibri" charset="0"/>
              </a:rPr>
              <a:t>  </a:t>
            </a:r>
          </a:p>
        </p:txBody>
      </p:sp>
      <p:sp>
        <p:nvSpPr>
          <p:cNvPr id="3" name="Content Placeholder 2"/>
          <p:cNvSpPr>
            <a:spLocks noGrp="1"/>
          </p:cNvSpPr>
          <p:nvPr>
            <p:ph idx="1"/>
          </p:nvPr>
        </p:nvSpPr>
        <p:spPr>
          <a:xfrm>
            <a:off x="533400" y="533400"/>
            <a:ext cx="8229600" cy="5562600"/>
          </a:xfrm>
        </p:spPr>
        <p:txBody>
          <a:bodyPr rtlCol="0">
            <a:normAutofit lnSpcReduction="10000"/>
          </a:bodyPr>
          <a:lstStyle/>
          <a:p>
            <a:pPr eaLnBrk="1" fontAlgn="auto" hangingPunct="1">
              <a:spcAft>
                <a:spcPts val="0"/>
              </a:spcAft>
              <a:buFont typeface="Arial" pitchFamily="34" charset="0"/>
              <a:buChar char="•"/>
              <a:defRPr/>
            </a:pPr>
            <a:r>
              <a:rPr lang="en-US" sz="2000" dirty="0" smtClean="0">
                <a:latin typeface="Times New Roman" pitchFamily="18" charset="0"/>
                <a:ea typeface="+mn-ea"/>
                <a:cs typeface="Times New Roman" pitchFamily="18" charset="0"/>
              </a:rPr>
              <a:t>The anterior segment of the </a:t>
            </a:r>
            <a:r>
              <a:rPr lang="en-US" sz="2000" dirty="0" err="1" smtClean="0">
                <a:latin typeface="Times New Roman" pitchFamily="18" charset="0"/>
                <a:ea typeface="+mn-ea"/>
                <a:cs typeface="Times New Roman" pitchFamily="18" charset="0"/>
              </a:rPr>
              <a:t>uncus</a:t>
            </a:r>
            <a:r>
              <a:rPr lang="en-US" sz="2000" dirty="0" smtClean="0">
                <a:latin typeface="Times New Roman" pitchFamily="18" charset="0"/>
                <a:ea typeface="+mn-ea"/>
                <a:cs typeface="Times New Roman" pitchFamily="18" charset="0"/>
              </a:rPr>
              <a:t> faces </a:t>
            </a:r>
            <a:r>
              <a:rPr lang="en-US" sz="2000" dirty="0" err="1" smtClean="0">
                <a:latin typeface="Times New Roman" pitchFamily="18" charset="0"/>
                <a:ea typeface="+mn-ea"/>
                <a:cs typeface="Times New Roman" pitchFamily="18" charset="0"/>
              </a:rPr>
              <a:t>anteromedially</a:t>
            </a:r>
            <a:r>
              <a:rPr lang="en-US" sz="2000" dirty="0" smtClean="0">
                <a:latin typeface="Times New Roman" pitchFamily="18" charset="0"/>
                <a:ea typeface="+mn-ea"/>
                <a:cs typeface="Times New Roman" pitchFamily="18" charset="0"/>
              </a:rPr>
              <a:t> and the posterior segment faces </a:t>
            </a:r>
            <a:r>
              <a:rPr lang="en-US" sz="2000" dirty="0" err="1" smtClean="0">
                <a:latin typeface="Times New Roman" pitchFamily="18" charset="0"/>
                <a:ea typeface="+mn-ea"/>
                <a:cs typeface="Times New Roman" pitchFamily="18" charset="0"/>
              </a:rPr>
              <a:t>posteromedially</a:t>
            </a:r>
            <a:r>
              <a:rPr lang="en-US" sz="2000" dirty="0" smtClean="0">
                <a:latin typeface="Times New Roman" pitchFamily="18" charset="0"/>
                <a:ea typeface="+mn-ea"/>
                <a:cs typeface="Times New Roman" pitchFamily="18" charset="0"/>
              </a:rPr>
              <a:t>.</a:t>
            </a:r>
          </a:p>
          <a:p>
            <a:pPr eaLnBrk="1" fontAlgn="auto" hangingPunct="1">
              <a:spcAft>
                <a:spcPts val="0"/>
              </a:spcAft>
              <a:buFont typeface="Arial" pitchFamily="34" charset="0"/>
              <a:buChar char="•"/>
              <a:defRPr/>
            </a:pPr>
            <a:endParaRPr lang="en-US" sz="2000" dirty="0" smtClean="0">
              <a:latin typeface="Times New Roman" pitchFamily="18" charset="0"/>
              <a:ea typeface="+mn-ea"/>
              <a:cs typeface="Times New Roman" pitchFamily="18" charset="0"/>
            </a:endParaRPr>
          </a:p>
          <a:p>
            <a:pPr eaLnBrk="1" fontAlgn="auto" hangingPunct="1">
              <a:spcAft>
                <a:spcPts val="0"/>
              </a:spcAft>
              <a:buFont typeface="Arial" pitchFamily="34" charset="0"/>
              <a:buChar char="•"/>
              <a:defRPr/>
            </a:pPr>
            <a:r>
              <a:rPr lang="en-US" sz="2000" dirty="0" smtClean="0">
                <a:latin typeface="Times New Roman" pitchFamily="18" charset="0"/>
                <a:ea typeface="+mn-ea"/>
                <a:cs typeface="Times New Roman" pitchFamily="18" charset="0"/>
              </a:rPr>
              <a:t>The anterior segment has an undivided medial surface, but the posterior segment is divided into upper and lower parts by the </a:t>
            </a:r>
            <a:r>
              <a:rPr lang="en-US" sz="2000" dirty="0" err="1" smtClean="0">
                <a:latin typeface="Times New Roman" pitchFamily="18" charset="0"/>
                <a:ea typeface="+mn-ea"/>
                <a:cs typeface="Times New Roman" pitchFamily="18" charset="0"/>
              </a:rPr>
              <a:t>uncal</a:t>
            </a:r>
            <a:r>
              <a:rPr lang="en-US" sz="2000" dirty="0" smtClean="0">
                <a:latin typeface="Times New Roman" pitchFamily="18" charset="0"/>
                <a:ea typeface="+mn-ea"/>
                <a:cs typeface="Times New Roman" pitchFamily="18" charset="0"/>
              </a:rPr>
              <a:t> notch, a short </a:t>
            </a:r>
            <a:r>
              <a:rPr lang="en-US" sz="2000" dirty="0" err="1" smtClean="0">
                <a:latin typeface="Times New Roman" pitchFamily="18" charset="0"/>
                <a:ea typeface="+mn-ea"/>
                <a:cs typeface="Times New Roman" pitchFamily="18" charset="0"/>
              </a:rPr>
              <a:t>sulcus</a:t>
            </a:r>
            <a:r>
              <a:rPr lang="en-US" sz="2000" dirty="0" smtClean="0">
                <a:latin typeface="Times New Roman" pitchFamily="18" charset="0"/>
                <a:ea typeface="+mn-ea"/>
                <a:cs typeface="Times New Roman" pitchFamily="18" charset="0"/>
              </a:rPr>
              <a:t>.</a:t>
            </a:r>
          </a:p>
          <a:p>
            <a:pPr eaLnBrk="1" fontAlgn="auto" hangingPunct="1">
              <a:spcAft>
                <a:spcPts val="0"/>
              </a:spcAft>
              <a:buFont typeface="Arial" pitchFamily="34" charset="0"/>
              <a:buChar char="•"/>
              <a:defRPr/>
            </a:pPr>
            <a:endParaRPr lang="en-US" sz="2000" dirty="0" smtClean="0">
              <a:latin typeface="Times New Roman" pitchFamily="18" charset="0"/>
              <a:ea typeface="+mn-ea"/>
              <a:cs typeface="Times New Roman" pitchFamily="18" charset="0"/>
            </a:endParaRPr>
          </a:p>
          <a:p>
            <a:pPr eaLnBrk="1" fontAlgn="auto" hangingPunct="1">
              <a:spcAft>
                <a:spcPts val="0"/>
              </a:spcAft>
              <a:buFont typeface="Arial" pitchFamily="34" charset="0"/>
              <a:buChar char="•"/>
              <a:defRPr/>
            </a:pPr>
            <a:r>
              <a:rPr lang="en-US" sz="2000" dirty="0" smtClean="0">
                <a:latin typeface="Times New Roman" pitchFamily="18" charset="0"/>
                <a:ea typeface="+mn-ea"/>
                <a:cs typeface="Times New Roman" pitchFamily="18" charset="0"/>
              </a:rPr>
              <a:t>Medial face of the anterior segment faces the proximal part of the </a:t>
            </a:r>
            <a:r>
              <a:rPr lang="en-US" sz="2000" dirty="0" err="1" smtClean="0">
                <a:latin typeface="Times New Roman" pitchFamily="18" charset="0"/>
                <a:ea typeface="+mn-ea"/>
                <a:cs typeface="Times New Roman" pitchFamily="18" charset="0"/>
              </a:rPr>
              <a:t>sylvian</a:t>
            </a:r>
            <a:r>
              <a:rPr lang="en-US" sz="2000" dirty="0" smtClean="0">
                <a:latin typeface="Times New Roman" pitchFamily="18" charset="0"/>
                <a:ea typeface="+mn-ea"/>
                <a:cs typeface="Times New Roman" pitchFamily="18" charset="0"/>
              </a:rPr>
              <a:t>, the carotid cistern, and the ICA and proximal MCA.</a:t>
            </a:r>
          </a:p>
          <a:p>
            <a:pPr eaLnBrk="1" fontAlgn="auto" hangingPunct="1">
              <a:spcAft>
                <a:spcPts val="0"/>
              </a:spcAft>
              <a:buFont typeface="Arial" pitchFamily="34" charset="0"/>
              <a:buChar char="•"/>
              <a:defRPr/>
            </a:pPr>
            <a:endParaRPr lang="en-US" sz="2000" dirty="0" smtClean="0">
              <a:latin typeface="Times New Roman" pitchFamily="18" charset="0"/>
              <a:ea typeface="+mn-ea"/>
              <a:cs typeface="Times New Roman" pitchFamily="18" charset="0"/>
            </a:endParaRPr>
          </a:p>
          <a:p>
            <a:pPr eaLnBrk="1" fontAlgn="auto" hangingPunct="1">
              <a:spcAft>
                <a:spcPts val="0"/>
              </a:spcAft>
              <a:buFont typeface="Arial" pitchFamily="34" charset="0"/>
              <a:buChar char="•"/>
              <a:defRPr/>
            </a:pPr>
            <a:r>
              <a:rPr lang="en-US" sz="2000" dirty="0" smtClean="0">
                <a:latin typeface="Times New Roman" pitchFamily="18" charset="0"/>
                <a:ea typeface="+mn-ea"/>
                <a:cs typeface="Times New Roman" pitchFamily="18" charset="0"/>
              </a:rPr>
              <a:t>Posterior segment faces the cerebral peduncle and, with the peduncle, forms the lateral and medial walls of the </a:t>
            </a:r>
            <a:r>
              <a:rPr lang="en-US" sz="2000" dirty="0" err="1" smtClean="0">
                <a:latin typeface="Times New Roman" pitchFamily="18" charset="0"/>
                <a:ea typeface="+mn-ea"/>
                <a:cs typeface="Times New Roman" pitchFamily="18" charset="0"/>
              </a:rPr>
              <a:t>crural</a:t>
            </a:r>
            <a:r>
              <a:rPr lang="en-US" sz="2000" dirty="0" smtClean="0">
                <a:latin typeface="Times New Roman" pitchFamily="18" charset="0"/>
                <a:ea typeface="+mn-ea"/>
                <a:cs typeface="Times New Roman" pitchFamily="18" charset="0"/>
              </a:rPr>
              <a:t> cistern through which the posterior cerebral, anterior </a:t>
            </a:r>
            <a:r>
              <a:rPr lang="en-US" sz="2000" dirty="0" err="1" smtClean="0">
                <a:latin typeface="Times New Roman" pitchFamily="18" charset="0"/>
                <a:ea typeface="+mn-ea"/>
                <a:cs typeface="Times New Roman" pitchFamily="18" charset="0"/>
              </a:rPr>
              <a:t>choroidal</a:t>
            </a:r>
            <a:r>
              <a:rPr lang="en-US" sz="2000" dirty="0" smtClean="0">
                <a:latin typeface="Times New Roman" pitchFamily="18" charset="0"/>
                <a:ea typeface="+mn-ea"/>
                <a:cs typeface="Times New Roman" pitchFamily="18" charset="0"/>
              </a:rPr>
              <a:t> and medial posterior </a:t>
            </a:r>
            <a:r>
              <a:rPr lang="en-US" sz="2000" dirty="0" err="1" smtClean="0">
                <a:latin typeface="Times New Roman" pitchFamily="18" charset="0"/>
                <a:ea typeface="+mn-ea"/>
                <a:cs typeface="Times New Roman" pitchFamily="18" charset="0"/>
              </a:rPr>
              <a:t>choroidal</a:t>
            </a:r>
            <a:r>
              <a:rPr lang="en-US" sz="2000" dirty="0" smtClean="0">
                <a:latin typeface="Times New Roman" pitchFamily="18" charset="0"/>
                <a:ea typeface="+mn-ea"/>
                <a:cs typeface="Times New Roman" pitchFamily="18" charset="0"/>
              </a:rPr>
              <a:t> arteries pass.</a:t>
            </a:r>
          </a:p>
          <a:p>
            <a:pPr eaLnBrk="1" fontAlgn="auto" hangingPunct="1">
              <a:spcAft>
                <a:spcPts val="0"/>
              </a:spcAft>
              <a:buFont typeface="Arial" pitchFamily="34" charset="0"/>
              <a:buChar char="•"/>
              <a:defRPr/>
            </a:pPr>
            <a:endParaRPr lang="en-US" sz="2200" dirty="0" smtClean="0">
              <a:latin typeface="Times New Roman" pitchFamily="18" charset="0"/>
              <a:ea typeface="+mn-ea"/>
              <a:cs typeface="Times New Roman" pitchFamily="18" charset="0"/>
            </a:endParaRPr>
          </a:p>
          <a:p>
            <a:pPr eaLnBrk="1" fontAlgn="auto" hangingPunct="1">
              <a:spcAft>
                <a:spcPts val="0"/>
              </a:spcAft>
              <a:buFont typeface="Arial" pitchFamily="34" charset="0"/>
              <a:buChar char="•"/>
              <a:defRPr/>
            </a:pPr>
            <a:r>
              <a:rPr lang="en-US" sz="2000" dirty="0" smtClean="0">
                <a:latin typeface="Times New Roman" pitchFamily="18" charset="0"/>
                <a:ea typeface="+mn-ea"/>
                <a:cs typeface="Times New Roman" pitchFamily="18" charset="0"/>
              </a:rPr>
              <a:t>The apex between the anterior and posterior segment is located lateral to the </a:t>
            </a:r>
            <a:r>
              <a:rPr lang="en-US" sz="2000" dirty="0" err="1" smtClean="0">
                <a:latin typeface="Times New Roman" pitchFamily="18" charset="0"/>
                <a:ea typeface="+mn-ea"/>
                <a:cs typeface="Times New Roman" pitchFamily="18" charset="0"/>
              </a:rPr>
              <a:t>oculomotor</a:t>
            </a:r>
            <a:r>
              <a:rPr lang="en-US" sz="2000" dirty="0" smtClean="0">
                <a:latin typeface="Times New Roman" pitchFamily="18" charset="0"/>
                <a:ea typeface="+mn-ea"/>
                <a:cs typeface="Times New Roman" pitchFamily="18" charset="0"/>
              </a:rPr>
              <a:t> nerve.</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a:latin typeface="Calibri" charset="0"/>
              </a:rPr>
              <a:t>  </a:t>
            </a:r>
          </a:p>
        </p:txBody>
      </p:sp>
      <p:sp>
        <p:nvSpPr>
          <p:cNvPr id="31746" name="Content Placeholder 2"/>
          <p:cNvSpPr>
            <a:spLocks noGrp="1"/>
          </p:cNvSpPr>
          <p:nvPr>
            <p:ph idx="1"/>
          </p:nvPr>
        </p:nvSpPr>
        <p:spPr>
          <a:xfrm>
            <a:off x="457200" y="685800"/>
            <a:ext cx="8229600" cy="5440363"/>
          </a:xfrm>
        </p:spPr>
        <p:txBody>
          <a:bodyPr/>
          <a:lstStyle/>
          <a:p>
            <a:pPr eaLnBrk="1" hangingPunct="1"/>
            <a:r>
              <a:rPr lang="en-US" sz="2000">
                <a:latin typeface="Times New Roman" charset="0"/>
                <a:cs typeface="Times New Roman" charset="0"/>
              </a:rPr>
              <a:t>The amygdaloid nucleus forms almost all of the interior and comes to the medial surface of the upper part of the anterior segment. </a:t>
            </a:r>
          </a:p>
          <a:p>
            <a:pPr eaLnBrk="1" hangingPunct="1">
              <a:buFont typeface="Arial" charset="0"/>
              <a:buNone/>
            </a:pPr>
            <a:endParaRPr lang="en-US" sz="2000">
              <a:latin typeface="Times New Roman" charset="0"/>
              <a:cs typeface="Times New Roman" charset="0"/>
            </a:endParaRPr>
          </a:p>
          <a:p>
            <a:pPr eaLnBrk="1" hangingPunct="1"/>
            <a:r>
              <a:rPr lang="en-US" sz="2000">
                <a:latin typeface="Times New Roman" charset="0"/>
                <a:cs typeface="Times New Roman" charset="0"/>
              </a:rPr>
              <a:t>The upper part of the posterior segment is formed largely by the medial aspect of the head of the hippocampus.</a:t>
            </a:r>
          </a:p>
          <a:p>
            <a:pPr eaLnBrk="1" hangingPunct="1"/>
            <a:endParaRPr lang="en-US" sz="2000">
              <a:latin typeface="Times New Roman" charset="0"/>
              <a:cs typeface="Times New Roman" charset="0"/>
            </a:endParaRPr>
          </a:p>
          <a:p>
            <a:pPr eaLnBrk="1" hangingPunct="1"/>
            <a:r>
              <a:rPr lang="en-US" sz="2000" u="sng">
                <a:latin typeface="Times New Roman" charset="0"/>
                <a:cs typeface="Times New Roman" charset="0"/>
              </a:rPr>
              <a:t>The inferior choroidal point </a:t>
            </a:r>
            <a:r>
              <a:rPr lang="en-US" sz="2000">
                <a:latin typeface="Times New Roman" charset="0"/>
                <a:cs typeface="Times New Roman" charset="0"/>
              </a:rPr>
              <a:t> is the lower end of the choroidal fissure along which the choroid plexus is attached.  </a:t>
            </a: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Located just behind the upper edge of the posterior uncal segment, immediately behind the head of the hippocampus.</a:t>
            </a: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It is the site where the anterior choroidal artery passes through the choroidal fissure to enter the temporal horn.</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a:latin typeface="Calibri" charset="0"/>
              </a:rPr>
              <a:t>  </a:t>
            </a:r>
          </a:p>
        </p:txBody>
      </p:sp>
      <p:sp>
        <p:nvSpPr>
          <p:cNvPr id="32770" name="Content Placeholder 2"/>
          <p:cNvSpPr>
            <a:spLocks noGrp="1"/>
          </p:cNvSpPr>
          <p:nvPr>
            <p:ph idx="1"/>
          </p:nvPr>
        </p:nvSpPr>
        <p:spPr>
          <a:xfrm>
            <a:off x="457200" y="381000"/>
            <a:ext cx="8229600" cy="5745163"/>
          </a:xfrm>
        </p:spPr>
        <p:txBody>
          <a:bodyPr/>
          <a:lstStyle/>
          <a:p>
            <a:pPr eaLnBrk="1" hangingPunct="1"/>
            <a:r>
              <a:rPr lang="en-US" sz="2000" u="sng">
                <a:latin typeface="Times New Roman" charset="0"/>
                <a:cs typeface="Times New Roman" charset="0"/>
              </a:rPr>
              <a:t>Dentate gyrus</a:t>
            </a:r>
            <a:r>
              <a:rPr lang="en-US" sz="2000">
                <a:latin typeface="Times New Roman" charset="0"/>
                <a:cs typeface="Times New Roman" charset="0"/>
              </a:rPr>
              <a:t>, is named for its characteristic tooth-like elevations.</a:t>
            </a: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Extends posteriorly from the upper part of the posterior segment of uncus.</a:t>
            </a: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 Continuous posteriorly below and behind the splenium of the corpus callosum with the fasciolar gyrus, a smooth grayish band that blends above into the indusium griseum.</a:t>
            </a:r>
            <a:endParaRPr lang="en-US">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457200" y="274638"/>
            <a:ext cx="8229600" cy="5897562"/>
          </a:xfrm>
        </p:spPr>
        <p:txBody>
          <a:bodyPr/>
          <a:lstStyle/>
          <a:p>
            <a:pPr eaLnBrk="1" hangingPunct="1"/>
            <a:r>
              <a:rPr lang="en-US">
                <a:latin typeface="Calibri" charset="0"/>
              </a:rPr>
              <a:t> </a:t>
            </a:r>
          </a:p>
        </p:txBody>
      </p:sp>
      <p:sp>
        <p:nvSpPr>
          <p:cNvPr id="15362" name="Content Placeholder 2"/>
          <p:cNvSpPr>
            <a:spLocks noGrp="1"/>
          </p:cNvSpPr>
          <p:nvPr>
            <p:ph idx="1"/>
          </p:nvPr>
        </p:nvSpPr>
        <p:spPr>
          <a:xfrm>
            <a:off x="457200" y="457200"/>
            <a:ext cx="8229600" cy="5668963"/>
          </a:xfrm>
        </p:spPr>
        <p:txBody>
          <a:bodyPr/>
          <a:lstStyle/>
          <a:p>
            <a:pPr eaLnBrk="1" hangingPunct="1"/>
            <a:r>
              <a:rPr lang="en-US" sz="2400">
                <a:latin typeface="Times New Roman" charset="0"/>
                <a:cs typeface="Times New Roman" charset="0"/>
              </a:rPr>
              <a:t> Dr. J. Todd, an English psychiatrist., wrote in </a:t>
            </a:r>
            <a:r>
              <a:rPr lang="en-US" sz="2400" u="sng">
                <a:latin typeface="Times New Roman" charset="0"/>
                <a:cs typeface="Times New Roman" charset="0"/>
              </a:rPr>
              <a:t>The Syndrome of Alice in Wonderland</a:t>
            </a:r>
            <a:r>
              <a:rPr lang="en-US" sz="2400">
                <a:latin typeface="Times New Roman" charset="0"/>
                <a:cs typeface="Times New Roman" charset="0"/>
              </a:rPr>
              <a:t> (1955) that, </a:t>
            </a:r>
            <a:r>
              <a:rPr lang="ja-JP" altLang="en-US" sz="2400">
                <a:latin typeface="Times New Roman" charset="0"/>
                <a:cs typeface="Times New Roman" charset="0"/>
              </a:rPr>
              <a:t>“</a:t>
            </a:r>
            <a:r>
              <a:rPr lang="en-US" altLang="ja-JP" sz="2400">
                <a:latin typeface="Times New Roman" charset="0"/>
                <a:cs typeface="Times New Roman" charset="0"/>
              </a:rPr>
              <a:t>There is wide appreciation of the fact that epileptic subjects, and their blood relatives, are prone to experience bizarre disturbances of the body image</a:t>
            </a:r>
            <a:r>
              <a:rPr lang="ja-JP" altLang="en-US" sz="2400">
                <a:latin typeface="Times New Roman" charset="0"/>
                <a:cs typeface="Times New Roman" charset="0"/>
              </a:rPr>
              <a:t>”</a:t>
            </a:r>
            <a:r>
              <a:rPr lang="en-US" altLang="ja-JP" sz="2400">
                <a:latin typeface="Times New Roman" charset="0"/>
                <a:cs typeface="Times New Roman" charset="0"/>
              </a:rPr>
              <a:t>.</a:t>
            </a:r>
          </a:p>
          <a:p>
            <a:pPr eaLnBrk="1" hangingPunct="1">
              <a:buFont typeface="Arial" charset="0"/>
              <a:buNone/>
            </a:pPr>
            <a:endParaRPr lang="en-US" sz="2000">
              <a:latin typeface="Times New Roman" charset="0"/>
              <a:cs typeface="Times New Roman" charset="0"/>
            </a:endParaRPr>
          </a:p>
          <a:p>
            <a:pPr eaLnBrk="1" hangingPunct="1"/>
            <a:r>
              <a:rPr lang="en-US" sz="2400">
                <a:latin typeface="Times New Roman" charset="0"/>
                <a:cs typeface="Times New Roman" charset="0"/>
              </a:rPr>
              <a:t>Lewis Carroll, who wrote Alice in Wonderland, is thought to have had epilepsy  -- he may very likely have been describing his own symptoms as he penned the transformations of his characters.</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a:latin typeface="Calibri" charset="0"/>
              </a:rPr>
              <a:t>  </a:t>
            </a:r>
          </a:p>
        </p:txBody>
      </p:sp>
      <p:sp>
        <p:nvSpPr>
          <p:cNvPr id="33794" name="Content Placeholder 2"/>
          <p:cNvSpPr>
            <a:spLocks noGrp="1"/>
          </p:cNvSpPr>
          <p:nvPr>
            <p:ph idx="1"/>
          </p:nvPr>
        </p:nvSpPr>
        <p:spPr>
          <a:xfrm>
            <a:off x="457200" y="457200"/>
            <a:ext cx="8229600" cy="5668963"/>
          </a:xfrm>
        </p:spPr>
        <p:txBody>
          <a:bodyPr/>
          <a:lstStyle/>
          <a:p>
            <a:pPr eaLnBrk="1" hangingPunct="1"/>
            <a:r>
              <a:rPr lang="en-US" sz="2000" u="sng">
                <a:latin typeface="Times New Roman" charset="0"/>
                <a:cs typeface="Times New Roman" charset="0"/>
              </a:rPr>
              <a:t>Amygdaloid nucleus </a:t>
            </a:r>
            <a:r>
              <a:rPr lang="en-US" sz="2000">
                <a:latin typeface="Times New Roman" charset="0"/>
                <a:cs typeface="Times New Roman" charset="0"/>
              </a:rPr>
              <a:t>is named so because it resembles an almond.</a:t>
            </a: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Situated entirely within uncus.</a:t>
            </a: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Forms anterior wall of the temporal horn.</a:t>
            </a: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It fuses with the tip of the tail of the caudate nucleus.</a:t>
            </a: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The amygdala gives rise to the stria terminalis, which courses between the thalamus and caudate nucleus deep to the thalamostriate vein.</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eaLnBrk="1" hangingPunct="1"/>
            <a:r>
              <a:rPr lang="en-US">
                <a:latin typeface="Calibri" charset="0"/>
              </a:rPr>
              <a:t>  </a:t>
            </a:r>
          </a:p>
        </p:txBody>
      </p:sp>
      <p:sp>
        <p:nvSpPr>
          <p:cNvPr id="34818" name="Content Placeholder 2"/>
          <p:cNvSpPr>
            <a:spLocks noGrp="1"/>
          </p:cNvSpPr>
          <p:nvPr>
            <p:ph idx="1"/>
          </p:nvPr>
        </p:nvSpPr>
        <p:spPr>
          <a:xfrm>
            <a:off x="457200" y="609600"/>
            <a:ext cx="8229600" cy="5516563"/>
          </a:xfrm>
        </p:spPr>
        <p:txBody>
          <a:bodyPr/>
          <a:lstStyle/>
          <a:p>
            <a:r>
              <a:rPr lang="en-US" sz="2000" u="sng">
                <a:latin typeface="Times New Roman" charset="0"/>
                <a:cs typeface="Times New Roman" charset="0"/>
              </a:rPr>
              <a:t>Hippocampus </a:t>
            </a:r>
            <a:r>
              <a:rPr lang="en-US" sz="2000">
                <a:latin typeface="Times New Roman" charset="0"/>
                <a:cs typeface="Times New Roman" charset="0"/>
              </a:rPr>
              <a:t> is a curved elevation of gray matter; approximately 5 cm long.</a:t>
            </a: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Runs along entire length of the medial part of floor of  the temporal horn.</a:t>
            </a: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Dentate gyrus runs along its medial edge.</a:t>
            </a: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A curved collection of gray matter lies inferiorly (Ammon</a:t>
            </a:r>
            <a:r>
              <a:rPr lang="ja-JP" altLang="en-US" sz="2000">
                <a:latin typeface="Times New Roman" charset="0"/>
                <a:cs typeface="Times New Roman" charset="0"/>
              </a:rPr>
              <a:t>’</a:t>
            </a:r>
            <a:r>
              <a:rPr lang="en-US" altLang="ja-JP" sz="2000">
                <a:latin typeface="Times New Roman" charset="0"/>
                <a:cs typeface="Times New Roman" charset="0"/>
              </a:rPr>
              <a:t>s horn).</a:t>
            </a: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Sits above and is continuous below with the rounded medial surface of the parahippocampal gyrus</a:t>
            </a:r>
            <a:r>
              <a:rPr lang="en-US" sz="2000">
                <a:latin typeface="Calibri" charset="0"/>
              </a:rPr>
              <a:t>.</a:t>
            </a:r>
          </a:p>
          <a:p>
            <a:pPr eaLnBrk="1" hangingPunct="1"/>
            <a:endParaRPr lang="en-US" sz="2000">
              <a:latin typeface="Times New Roman" charset="0"/>
              <a:cs typeface="Times New Roman" charset="0"/>
            </a:endParaRPr>
          </a:p>
          <a:p>
            <a:r>
              <a:rPr lang="en-US" sz="2000">
                <a:latin typeface="Times New Roman" charset="0"/>
                <a:cs typeface="Times New Roman" charset="0"/>
              </a:rPr>
              <a:t>The hippocampus blends into and forms the upper part of the posterior uncal segment</a:t>
            </a:r>
            <a:r>
              <a:rPr lang="en-US" sz="2000">
                <a:latin typeface="Calibri" charset="0"/>
              </a:rPr>
              <a:t>.</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pPr eaLnBrk="1" hangingPunct="1"/>
            <a:r>
              <a:rPr lang="en-US">
                <a:latin typeface="Calibri" charset="0"/>
              </a:rPr>
              <a:t>  </a:t>
            </a:r>
          </a:p>
        </p:txBody>
      </p:sp>
      <p:sp>
        <p:nvSpPr>
          <p:cNvPr id="35842" name="Content Placeholder 2"/>
          <p:cNvSpPr>
            <a:spLocks noGrp="1"/>
          </p:cNvSpPr>
          <p:nvPr>
            <p:ph idx="1"/>
          </p:nvPr>
        </p:nvSpPr>
        <p:spPr>
          <a:xfrm>
            <a:off x="457200" y="609600"/>
            <a:ext cx="8229600" cy="5516563"/>
          </a:xfrm>
        </p:spPr>
        <p:txBody>
          <a:bodyPr/>
          <a:lstStyle/>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The hippocampus, the parahippocampal gyrus and the dentate gyrus together form the </a:t>
            </a:r>
            <a:r>
              <a:rPr lang="en-US" sz="2000" u="sng">
                <a:latin typeface="Times New Roman" charset="0"/>
                <a:cs typeface="Times New Roman" charset="0"/>
              </a:rPr>
              <a:t>hippocampal formation.</a:t>
            </a: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The hippocampus is divided into three parts: head, body and tail.</a:t>
            </a:r>
          </a:p>
          <a:p>
            <a:pPr eaLnBrk="1" hangingPunct="1"/>
            <a:endParaRPr lang="en-US" sz="2000">
              <a:latin typeface="Times New Roman" charset="0"/>
              <a:cs typeface="Times New Roman" charset="0"/>
            </a:endParaRPr>
          </a:p>
          <a:p>
            <a:pPr eaLnBrk="1" hangingPunct="1">
              <a:buFont typeface="Arial" charset="0"/>
              <a:buNone/>
            </a:pPr>
            <a:endParaRPr lang="en-US" sz="2000">
              <a:latin typeface="Times New Roman" charset="0"/>
              <a:cs typeface="Times New Roman" charset="0"/>
            </a:endParaRPr>
          </a:p>
          <a:p>
            <a:pPr eaLnBrk="1" hangingPunct="1"/>
            <a:r>
              <a:rPr lang="en-US" sz="2000">
                <a:latin typeface="Times New Roman" charset="0"/>
                <a:cs typeface="Times New Roman" charset="0"/>
              </a:rPr>
              <a:t>The head, directed anteriorly, has 3-4 digitations, resembling paw of sea-horse; hence called </a:t>
            </a:r>
            <a:r>
              <a:rPr lang="en-US" sz="2000" i="1">
                <a:latin typeface="Times New Roman" charset="0"/>
                <a:cs typeface="Times New Roman" charset="0"/>
              </a:rPr>
              <a:t>pes hippocampus</a:t>
            </a:r>
            <a:r>
              <a:rPr lang="en-US" sz="2000">
                <a:latin typeface="Times New Roman" charset="0"/>
                <a:cs typeface="Times New Roman" charset="0"/>
              </a:rPr>
              <a:t>.</a:t>
            </a: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The body of the hippocampus extends along the medial part of the floor of the temporal horn, narrowing into the tail that disappears as a ventricular structure.</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r>
              <a:rPr lang="en-US">
                <a:latin typeface="Calibri" charset="0"/>
              </a:rPr>
              <a:t>  </a:t>
            </a:r>
          </a:p>
        </p:txBody>
      </p:sp>
      <p:sp>
        <p:nvSpPr>
          <p:cNvPr id="36866" name="Content Placeholder 2"/>
          <p:cNvSpPr>
            <a:spLocks noGrp="1"/>
          </p:cNvSpPr>
          <p:nvPr>
            <p:ph idx="1"/>
          </p:nvPr>
        </p:nvSpPr>
        <p:spPr>
          <a:xfrm>
            <a:off x="457200" y="762000"/>
            <a:ext cx="8229600" cy="5364163"/>
          </a:xfrm>
        </p:spPr>
        <p:txBody>
          <a:bodyPr/>
          <a:lstStyle/>
          <a:p>
            <a:pPr eaLnBrk="1" hangingPunct="1"/>
            <a:r>
              <a:rPr lang="en-US" sz="2000">
                <a:latin typeface="Times New Roman" charset="0"/>
                <a:cs typeface="Times New Roman" charset="0"/>
              </a:rPr>
              <a:t>The convex ventricular surface is covered with ependyma. Beneath this lies a thin  layer of  white matter – </a:t>
            </a:r>
            <a:r>
              <a:rPr lang="en-US" sz="2000" u="sng">
                <a:latin typeface="Times New Roman" charset="0"/>
                <a:cs typeface="Times New Roman" charset="0"/>
              </a:rPr>
              <a:t>alveus</a:t>
            </a:r>
            <a:r>
              <a:rPr lang="en-US" sz="2000">
                <a:latin typeface="Times New Roman" charset="0"/>
                <a:cs typeface="Times New Roman" charset="0"/>
              </a:rPr>
              <a:t>. </a:t>
            </a: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The alveus consists of nerve fibers which originated in the hippocampus.</a:t>
            </a: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These fibers converge medially to form a bundle, viz. </a:t>
            </a:r>
            <a:r>
              <a:rPr lang="en-US" sz="2000" u="sng">
                <a:latin typeface="Times New Roman" charset="0"/>
                <a:cs typeface="Times New Roman" charset="0"/>
              </a:rPr>
              <a:t>fimbria.</a:t>
            </a:r>
          </a:p>
          <a:p>
            <a:pPr eaLnBrk="1" hangingPunct="1"/>
            <a:endParaRPr lang="en-US" sz="2000" u="sng">
              <a:latin typeface="Times New Roman" charset="0"/>
              <a:cs typeface="Times New Roman" charset="0"/>
            </a:endParaRPr>
          </a:p>
          <a:p>
            <a:pPr eaLnBrk="1" hangingPunct="1"/>
            <a:endParaRPr lang="en-US" sz="2000" u="sng">
              <a:latin typeface="Times New Roman" charset="0"/>
              <a:cs typeface="Times New Roman" charset="0"/>
            </a:endParaRPr>
          </a:p>
          <a:p>
            <a:pPr eaLnBrk="1" hangingPunct="1"/>
            <a:r>
              <a:rPr lang="en-US" sz="2000">
                <a:latin typeface="Times New Roman" charset="0"/>
                <a:cs typeface="Times New Roman" charset="0"/>
              </a:rPr>
              <a:t>The fimbria becomes continuous with the crus of fornix. </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en-US">
                <a:latin typeface="Calibri" charset="0"/>
              </a:rPr>
              <a:t>  </a:t>
            </a:r>
          </a:p>
        </p:txBody>
      </p:sp>
      <p:sp>
        <p:nvSpPr>
          <p:cNvPr id="37890" name="Content Placeholder 2"/>
          <p:cNvSpPr>
            <a:spLocks noGrp="1"/>
          </p:cNvSpPr>
          <p:nvPr>
            <p:ph idx="1"/>
          </p:nvPr>
        </p:nvSpPr>
        <p:spPr>
          <a:xfrm>
            <a:off x="457200" y="685800"/>
            <a:ext cx="8229600" cy="5440363"/>
          </a:xfrm>
        </p:spPr>
        <p:txBody>
          <a:bodyPr/>
          <a:lstStyle/>
          <a:p>
            <a:pPr eaLnBrk="1" hangingPunct="1"/>
            <a:r>
              <a:rPr lang="en-US" sz="2000">
                <a:latin typeface="Times New Roman" charset="0"/>
                <a:cs typeface="Times New Roman" charset="0"/>
              </a:rPr>
              <a:t>The temporal horn extends into the medial part of the temporal lobe to just anterior to the hippocampal head and to just behind the amygdala. </a:t>
            </a: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The temporal horn ends approximately 2.5 cm from the temporal pole. </a:t>
            </a: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The </a:t>
            </a:r>
            <a:r>
              <a:rPr lang="en-US" sz="2000" b="1">
                <a:latin typeface="Times New Roman" charset="0"/>
                <a:cs typeface="Times New Roman" charset="0"/>
              </a:rPr>
              <a:t>inferior choroidal point</a:t>
            </a:r>
            <a:r>
              <a:rPr lang="en-US" sz="2000">
                <a:latin typeface="Times New Roman" charset="0"/>
                <a:cs typeface="Times New Roman" charset="0"/>
              </a:rPr>
              <a:t>, at the lower end of the choroidal fissure, is located just behind the head of the hippocampus and immediately lateral to the lateral geniculate body.</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sz="2400" b="1">
                <a:latin typeface="Times New Roman" charset="0"/>
                <a:cs typeface="Times New Roman" charset="0"/>
              </a:rPr>
              <a:t>BASAL  ASPECT</a:t>
            </a:r>
          </a:p>
        </p:txBody>
      </p:sp>
      <p:sp>
        <p:nvSpPr>
          <p:cNvPr id="38914" name="Content Placeholder 2"/>
          <p:cNvSpPr>
            <a:spLocks noGrp="1"/>
          </p:cNvSpPr>
          <p:nvPr>
            <p:ph idx="1"/>
          </p:nvPr>
        </p:nvSpPr>
        <p:spPr/>
        <p:txBody>
          <a:bodyPr/>
          <a:lstStyle/>
          <a:p>
            <a:r>
              <a:rPr lang="en-US" sz="2000">
                <a:latin typeface="Times New Roman" charset="0"/>
                <a:cs typeface="Times New Roman" charset="0"/>
              </a:rPr>
              <a:t>The basal surfaces of the temporal and occipital lobes are formed by the same gyri that continue from anterior to posterior across their uninterrupted border.</a:t>
            </a:r>
          </a:p>
          <a:p>
            <a:endParaRPr lang="en-US" sz="2000">
              <a:latin typeface="Times New Roman" charset="0"/>
              <a:cs typeface="Times New Roman" charset="0"/>
            </a:endParaRPr>
          </a:p>
          <a:p>
            <a:r>
              <a:rPr lang="en-US" sz="2000">
                <a:latin typeface="Times New Roman" charset="0"/>
                <a:cs typeface="Times New Roman" charset="0"/>
              </a:rPr>
              <a:t>From medial to lateral are the parahippocampal and occipitotemporal gyri and the lower surface of the inferior temporal gyrus.</a:t>
            </a:r>
          </a:p>
          <a:p>
            <a:endParaRPr lang="en-US" sz="2000">
              <a:latin typeface="Times New Roman" charset="0"/>
              <a:cs typeface="Times New Roman" charset="0"/>
            </a:endParaRPr>
          </a:p>
          <a:p>
            <a:r>
              <a:rPr lang="en-US" sz="2000">
                <a:latin typeface="Times New Roman" charset="0"/>
                <a:cs typeface="Times New Roman" charset="0"/>
              </a:rPr>
              <a:t>The parahippocampal gyrus extends backward from the temporal pole to the posterior margin of the corpus callosum.</a:t>
            </a:r>
          </a:p>
          <a:p>
            <a:endParaRPr lang="en-US" sz="2000">
              <a:latin typeface="Times New Roman" charset="0"/>
              <a:cs typeface="Times New Roman" charset="0"/>
            </a:endParaRPr>
          </a:p>
          <a:p>
            <a:r>
              <a:rPr lang="en-US" sz="2000">
                <a:latin typeface="Times New Roman" charset="0"/>
                <a:cs typeface="Times New Roman" charset="0"/>
              </a:rPr>
              <a:t>Continues posteriorly to blend into the isthmus of the cingulate gyrus and lingula.</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atin typeface="Calibri" charset="0"/>
              </a:rPr>
              <a:t>  </a:t>
            </a:r>
          </a:p>
        </p:txBody>
      </p:sp>
      <p:sp>
        <p:nvSpPr>
          <p:cNvPr id="39938" name="Content Placeholder 2"/>
          <p:cNvSpPr>
            <a:spLocks noGrp="1"/>
          </p:cNvSpPr>
          <p:nvPr>
            <p:ph idx="1"/>
          </p:nvPr>
        </p:nvSpPr>
        <p:spPr>
          <a:xfrm>
            <a:off x="457200" y="304800"/>
            <a:ext cx="8229600" cy="5821363"/>
          </a:xfrm>
        </p:spPr>
        <p:txBody>
          <a:bodyPr/>
          <a:lstStyle/>
          <a:p>
            <a:r>
              <a:rPr lang="en-US" sz="2000">
                <a:latin typeface="Times New Roman" charset="0"/>
                <a:cs typeface="Times New Roman" charset="0"/>
              </a:rPr>
              <a:t>The </a:t>
            </a:r>
            <a:r>
              <a:rPr lang="en-US" sz="2000" b="1">
                <a:latin typeface="Times New Roman" charset="0"/>
                <a:cs typeface="Times New Roman" charset="0"/>
              </a:rPr>
              <a:t>collateral sulcus</a:t>
            </a:r>
            <a:r>
              <a:rPr lang="en-US" sz="2000">
                <a:latin typeface="Times New Roman" charset="0"/>
                <a:cs typeface="Times New Roman" charset="0"/>
              </a:rPr>
              <a:t>, one of the most constant cerebral sulci, begins near the occipital pole and extends anteriorly, parallel and lateral to the calcarine sulcus. </a:t>
            </a:r>
          </a:p>
          <a:p>
            <a:endParaRPr lang="en-US" sz="2000">
              <a:latin typeface="Times New Roman" charset="0"/>
              <a:cs typeface="Times New Roman" charset="0"/>
            </a:endParaRPr>
          </a:p>
          <a:p>
            <a:r>
              <a:rPr lang="en-US" sz="2000">
                <a:latin typeface="Times New Roman" charset="0"/>
                <a:cs typeface="Times New Roman" charset="0"/>
              </a:rPr>
              <a:t>Posteriorly, it separates the lingula and occipitotemporal gyrus, and anteriorly, it courses between the parahippocampal and the occipitotemporal gyri.</a:t>
            </a:r>
          </a:p>
          <a:p>
            <a:endParaRPr lang="en-US" sz="2000">
              <a:latin typeface="Times New Roman" charset="0"/>
              <a:cs typeface="Times New Roman" charset="0"/>
            </a:endParaRPr>
          </a:p>
          <a:p>
            <a:r>
              <a:rPr lang="en-US" sz="2000">
                <a:latin typeface="Times New Roman" charset="0"/>
                <a:cs typeface="Times New Roman" charset="0"/>
              </a:rPr>
              <a:t>The collateral sulcus is located below the temporal horn and indents deeply into the basal surface producing a prominence, the collateral eminence, in the floor of the temporal horn, viz. collateral eminence.</a:t>
            </a:r>
          </a:p>
          <a:p>
            <a:endParaRPr lang="en-US" sz="2000">
              <a:latin typeface="Times New Roman" charset="0"/>
              <a:cs typeface="Times New Roman" charset="0"/>
            </a:endParaRPr>
          </a:p>
          <a:p>
            <a:r>
              <a:rPr lang="en-US" sz="2000">
                <a:latin typeface="Times New Roman" charset="0"/>
                <a:cs typeface="Times New Roman" charset="0"/>
              </a:rPr>
              <a:t>The occipitotemporal sulcus courses parallel and lateral to the collateral sulcus and separates the occipitotemporal gyrus and basal surface of the inferior temporal gyrus.</a:t>
            </a:r>
          </a:p>
          <a:p>
            <a:endParaRPr lang="en-US" sz="2000">
              <a:latin typeface="Calibri" charset="0"/>
            </a:endParaRPr>
          </a:p>
          <a:p>
            <a:r>
              <a:rPr lang="en-US" sz="2000">
                <a:latin typeface="Times New Roman" charset="0"/>
                <a:cs typeface="Times New Roman" charset="0"/>
              </a:rPr>
              <a:t>A short rhinal sulcus is often found anteriorly lateral to the uncus.</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US" sz="2400" b="1">
                <a:latin typeface="Times New Roman" charset="0"/>
                <a:cs typeface="Times New Roman" charset="0"/>
              </a:rPr>
              <a:t>BLOOD SUPPLY AND VENOUS DRAINAGE</a:t>
            </a:r>
          </a:p>
        </p:txBody>
      </p:sp>
      <p:sp>
        <p:nvSpPr>
          <p:cNvPr id="40962" name="Content Placeholder 2"/>
          <p:cNvSpPr>
            <a:spLocks noGrp="1"/>
          </p:cNvSpPr>
          <p:nvPr>
            <p:ph idx="1"/>
          </p:nvPr>
        </p:nvSpPr>
        <p:spPr/>
        <p:txBody>
          <a:bodyPr/>
          <a:lstStyle/>
          <a:p>
            <a:r>
              <a:rPr lang="en-US" sz="2000">
                <a:latin typeface="Times New Roman" charset="0"/>
                <a:cs typeface="Times New Roman" charset="0"/>
              </a:rPr>
              <a:t>The lateral aspect is perfused mainly by the branches of the MCA – </a:t>
            </a:r>
          </a:p>
          <a:p>
            <a:pPr>
              <a:buFont typeface="Arial" charset="0"/>
              <a:buNone/>
            </a:pPr>
            <a:r>
              <a:rPr lang="en-US" sz="2000">
                <a:latin typeface="Times New Roman" charset="0"/>
                <a:cs typeface="Times New Roman" charset="0"/>
              </a:rPr>
              <a:t>                             Anterior temporal A.</a:t>
            </a:r>
          </a:p>
          <a:p>
            <a:pPr>
              <a:buFont typeface="Arial" charset="0"/>
              <a:buNone/>
            </a:pPr>
            <a:r>
              <a:rPr lang="en-US" sz="2000">
                <a:latin typeface="Times New Roman" charset="0"/>
                <a:cs typeface="Times New Roman" charset="0"/>
              </a:rPr>
              <a:t>                             Middle temporal A.</a:t>
            </a:r>
          </a:p>
          <a:p>
            <a:pPr>
              <a:buFont typeface="Arial" charset="0"/>
              <a:buNone/>
            </a:pPr>
            <a:r>
              <a:rPr lang="en-US" sz="2000">
                <a:latin typeface="Times New Roman" charset="0"/>
                <a:cs typeface="Times New Roman" charset="0"/>
              </a:rPr>
              <a:t>                             Temporo-occipital A.</a:t>
            </a:r>
          </a:p>
          <a:p>
            <a:pPr>
              <a:buFont typeface="Arial" charset="0"/>
              <a:buNone/>
            </a:pPr>
            <a:endParaRPr lang="en-US" sz="2000">
              <a:latin typeface="Times New Roman" charset="0"/>
              <a:cs typeface="Times New Roman" charset="0"/>
            </a:endParaRPr>
          </a:p>
          <a:p>
            <a:r>
              <a:rPr lang="en-US" sz="2000">
                <a:latin typeface="Times New Roman" charset="0"/>
                <a:cs typeface="Times New Roman" charset="0"/>
              </a:rPr>
              <a:t>The inferior temporal gyrus is supplied by branches of the PCA.</a:t>
            </a:r>
          </a:p>
          <a:p>
            <a:endParaRPr lang="en-US" sz="2000">
              <a:latin typeface="Times New Roman" charset="0"/>
              <a:cs typeface="Times New Roman" charset="0"/>
            </a:endParaRPr>
          </a:p>
          <a:p>
            <a:endParaRPr lang="en-US" sz="2000">
              <a:latin typeface="Times New Roman" charset="0"/>
              <a:cs typeface="Times New Roman" charset="0"/>
            </a:endParaRPr>
          </a:p>
          <a:p>
            <a:r>
              <a:rPr lang="en-US" sz="2000">
                <a:latin typeface="Times New Roman" charset="0"/>
                <a:cs typeface="Times New Roman" charset="0"/>
              </a:rPr>
              <a:t>The choroid plexus of the temporal horn is supplied by the branches of the anterior choroidal A.</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atin typeface="Calibri" charset="0"/>
              </a:rPr>
              <a:t>  </a:t>
            </a:r>
          </a:p>
        </p:txBody>
      </p:sp>
      <p:sp>
        <p:nvSpPr>
          <p:cNvPr id="41986" name="Content Placeholder 2"/>
          <p:cNvSpPr>
            <a:spLocks noGrp="1"/>
          </p:cNvSpPr>
          <p:nvPr>
            <p:ph idx="1"/>
          </p:nvPr>
        </p:nvSpPr>
        <p:spPr>
          <a:xfrm>
            <a:off x="457200" y="838200"/>
            <a:ext cx="8229600" cy="4525963"/>
          </a:xfrm>
        </p:spPr>
        <p:txBody>
          <a:bodyPr/>
          <a:lstStyle/>
          <a:p>
            <a:r>
              <a:rPr lang="en-US" sz="2000">
                <a:latin typeface="Times New Roman" charset="0"/>
                <a:cs typeface="Times New Roman" charset="0"/>
              </a:rPr>
              <a:t>The superficial middle cerebral V. drains most of the lateral aspect.</a:t>
            </a:r>
          </a:p>
          <a:p>
            <a:endParaRPr lang="en-US" sz="2000">
              <a:latin typeface="Times New Roman" charset="0"/>
              <a:cs typeface="Times New Roman" charset="0"/>
            </a:endParaRPr>
          </a:p>
          <a:p>
            <a:r>
              <a:rPr lang="en-US" sz="2000">
                <a:latin typeface="Times New Roman" charset="0"/>
                <a:cs typeface="Times New Roman" charset="0"/>
              </a:rPr>
              <a:t>It follows the sylvian fissure to end at the cavernous sinus.</a:t>
            </a:r>
          </a:p>
          <a:p>
            <a:endParaRPr lang="en-US" sz="2000">
              <a:latin typeface="Times New Roman" charset="0"/>
              <a:cs typeface="Times New Roman" charset="0"/>
            </a:endParaRPr>
          </a:p>
          <a:p>
            <a:r>
              <a:rPr lang="en-US" sz="2000">
                <a:latin typeface="Times New Roman" charset="0"/>
                <a:cs typeface="Times New Roman" charset="0"/>
              </a:rPr>
              <a:t>A superior anastomotic vein of Trolard connects the sup middle cereb V. to the superior sagittal sinus.</a:t>
            </a:r>
          </a:p>
          <a:p>
            <a:endParaRPr lang="en-US" sz="2000">
              <a:latin typeface="Times New Roman" charset="0"/>
              <a:cs typeface="Times New Roman" charset="0"/>
            </a:endParaRPr>
          </a:p>
          <a:p>
            <a:r>
              <a:rPr lang="en-US" sz="2000">
                <a:latin typeface="Times New Roman" charset="0"/>
                <a:cs typeface="Times New Roman" charset="0"/>
              </a:rPr>
              <a:t>An inferior anastomotic vein of Labbe runs over the temporal lobe and connects the sup middle cereb V. to the transverse sinus.</a:t>
            </a:r>
          </a:p>
          <a:p>
            <a:endParaRPr lang="en-US" sz="2000">
              <a:latin typeface="Times New Roman" charset="0"/>
              <a:cs typeface="Times New Roman" charset="0"/>
            </a:endParaRPr>
          </a:p>
          <a:p>
            <a:r>
              <a:rPr lang="en-US" sz="2000">
                <a:latin typeface="Times New Roman" charset="0"/>
                <a:cs typeface="Times New Roman" charset="0"/>
              </a:rPr>
              <a:t>A few inferior cerebral veins drain the inferior aspect. They anastomose with basal veins and middle cereb veins and drain into cavernous, transverse and superior petrosal sinuses.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a:latin typeface="Calibri" charset="0"/>
              </a:rPr>
              <a:t>  </a:t>
            </a:r>
          </a:p>
        </p:txBody>
      </p:sp>
      <p:sp>
        <p:nvSpPr>
          <p:cNvPr id="43010" name="Content Placeholder 2"/>
          <p:cNvSpPr>
            <a:spLocks noGrp="1"/>
          </p:cNvSpPr>
          <p:nvPr>
            <p:ph idx="1"/>
          </p:nvPr>
        </p:nvSpPr>
        <p:spPr>
          <a:xfrm>
            <a:off x="457200" y="457200"/>
            <a:ext cx="8229600" cy="5668963"/>
          </a:xfrm>
        </p:spPr>
        <p:txBody>
          <a:bodyPr/>
          <a:lstStyle/>
          <a:p>
            <a:r>
              <a:rPr lang="en-US" sz="2000" b="1">
                <a:latin typeface="Times New Roman" charset="0"/>
                <a:cs typeface="Times New Roman" charset="0"/>
              </a:rPr>
              <a:t>Vein of Labbe:-</a:t>
            </a:r>
          </a:p>
          <a:p>
            <a:endParaRPr lang="en-US" sz="2000" b="1">
              <a:latin typeface="Times New Roman" charset="0"/>
              <a:cs typeface="Times New Roman" charset="0"/>
            </a:endParaRPr>
          </a:p>
          <a:p>
            <a:r>
              <a:rPr lang="en-US" sz="2000">
                <a:latin typeface="Times New Roman" charset="0"/>
                <a:cs typeface="Times New Roman" charset="0"/>
              </a:rPr>
              <a:t>Inferior anastomotic vein. </a:t>
            </a:r>
          </a:p>
          <a:p>
            <a:r>
              <a:rPr lang="en-US" sz="2000">
                <a:latin typeface="Times New Roman" charset="0"/>
                <a:cs typeface="Times New Roman" charset="0"/>
              </a:rPr>
              <a:t>Largest anastomotic channel that crosses the temporal lobe between the sylvian fissure and the transverse sinus</a:t>
            </a:r>
          </a:p>
          <a:p>
            <a:endParaRPr lang="en-US" sz="2000">
              <a:latin typeface="Times New Roman" charset="0"/>
              <a:cs typeface="Times New Roman" charset="0"/>
            </a:endParaRPr>
          </a:p>
          <a:p>
            <a:r>
              <a:rPr lang="en-US" sz="2000">
                <a:latin typeface="Times New Roman" charset="0"/>
                <a:cs typeface="Times New Roman" charset="0"/>
              </a:rPr>
              <a:t>Usually arises from the middle portion of the sylvian fissure and is directed posteriorly and inferiorly toward the anterior part of the transverse sinus.</a:t>
            </a:r>
          </a:p>
          <a:p>
            <a:endParaRPr lang="en-US" sz="2000">
              <a:latin typeface="Times New Roman" charset="0"/>
              <a:cs typeface="Times New Roman" charset="0"/>
            </a:endParaRPr>
          </a:p>
          <a:p>
            <a:r>
              <a:rPr lang="en-US" sz="2000">
                <a:latin typeface="Times New Roman" charset="0"/>
                <a:cs typeface="Times New Roman" charset="0"/>
              </a:rPr>
              <a:t>May cross the temporal lobe as far back as the posterior limit of the lobe or as far forward as the anterior third of the lateral surface.</a:t>
            </a:r>
          </a:p>
          <a:p>
            <a:endParaRPr lang="en-US" sz="2000">
              <a:latin typeface="Times New Roman" charset="0"/>
              <a:cs typeface="Times New Roman" charset="0"/>
            </a:endParaRPr>
          </a:p>
          <a:p>
            <a:r>
              <a:rPr lang="en-US" sz="2000">
                <a:latin typeface="Times New Roman" charset="0"/>
                <a:cs typeface="Times New Roman" charset="0"/>
              </a:rPr>
              <a:t>There may be double veins of Labbé, in which case the posterior vein is usually larger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US" sz="2400" b="1">
                <a:latin typeface="Times New Roman" charset="0"/>
                <a:cs typeface="Times New Roman" charset="0"/>
              </a:rPr>
              <a:t>GROSS ANATOMY</a:t>
            </a:r>
          </a:p>
        </p:txBody>
      </p:sp>
      <p:sp>
        <p:nvSpPr>
          <p:cNvPr id="16386" name="Content Placeholder 2"/>
          <p:cNvSpPr>
            <a:spLocks noGrp="1"/>
          </p:cNvSpPr>
          <p:nvPr>
            <p:ph idx="1"/>
          </p:nvPr>
        </p:nvSpPr>
        <p:spPr>
          <a:xfrm>
            <a:off x="457200" y="1524000"/>
            <a:ext cx="8229600" cy="4602163"/>
          </a:xfrm>
        </p:spPr>
        <p:txBody>
          <a:bodyPr/>
          <a:lstStyle/>
          <a:p>
            <a:pPr eaLnBrk="1" hangingPunct="1"/>
            <a:r>
              <a:rPr lang="en-US" sz="2000">
                <a:latin typeface="Times New Roman" charset="0"/>
                <a:cs typeface="Times New Roman" charset="0"/>
              </a:rPr>
              <a:t>The temporal lobe lies inferior to the lateral sulcus (sylvian fissure).</a:t>
            </a: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Limited posteriorly by an imaginary line joining the pre-occipital incisure to the parieto-occipital sulcus.</a:t>
            </a: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The parieto-occipital sulcus runs along the medial aspect of the hemisphere and meets the superomedial margin of the hemisphere approx. 5 cm from the occipital pole.</a:t>
            </a: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US">
                <a:latin typeface="Calibri" charset="0"/>
              </a:rPr>
              <a:t>  </a:t>
            </a:r>
          </a:p>
        </p:txBody>
      </p:sp>
      <p:sp>
        <p:nvSpPr>
          <p:cNvPr id="44034" name="Content Placeholder 2"/>
          <p:cNvSpPr>
            <a:spLocks noGrp="1"/>
          </p:cNvSpPr>
          <p:nvPr>
            <p:ph idx="1"/>
          </p:nvPr>
        </p:nvSpPr>
        <p:spPr>
          <a:xfrm>
            <a:off x="457200" y="1752600"/>
            <a:ext cx="8229600" cy="4373563"/>
          </a:xfrm>
        </p:spPr>
        <p:txBody>
          <a:bodyPr/>
          <a:lstStyle/>
          <a:p>
            <a:r>
              <a:rPr lang="en-US" sz="2000">
                <a:latin typeface="Times New Roman" charset="0"/>
                <a:cs typeface="Times New Roman" charset="0"/>
              </a:rPr>
              <a:t>Although the veins of Trolard and Labbé and the superficial sylvian vein may be of nearly equal size, it is more common for one or two of them to predominate and the other to be small or absent.</a:t>
            </a:r>
          </a:p>
          <a:p>
            <a:endParaRPr lang="en-US" sz="2000">
              <a:latin typeface="Times New Roman" charset="0"/>
              <a:cs typeface="Times New Roman" charset="0"/>
            </a:endParaRPr>
          </a:p>
          <a:p>
            <a:endParaRPr lang="en-US" sz="2000">
              <a:latin typeface="Times New Roman" charset="0"/>
              <a:cs typeface="Times New Roman" charset="0"/>
            </a:endParaRPr>
          </a:p>
          <a:p>
            <a:r>
              <a:rPr lang="en-US" sz="2000">
                <a:latin typeface="Times New Roman" charset="0"/>
                <a:cs typeface="Times New Roman" charset="0"/>
              </a:rPr>
              <a:t>Usually, there is asymmetry between the right and left hemispheres in the size of these channels.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sz="2400" b="1">
                <a:latin typeface="Times New Roman" charset="0"/>
                <a:cs typeface="Times New Roman" charset="0"/>
              </a:rPr>
              <a:t>PAPEZ CIRCUIT</a:t>
            </a:r>
          </a:p>
        </p:txBody>
      </p:sp>
      <p:sp>
        <p:nvSpPr>
          <p:cNvPr id="45058" name="Content Placeholder 2"/>
          <p:cNvSpPr>
            <a:spLocks noGrp="1"/>
          </p:cNvSpPr>
          <p:nvPr>
            <p:ph idx="1"/>
          </p:nvPr>
        </p:nvSpPr>
        <p:spPr/>
        <p:txBody>
          <a:bodyPr/>
          <a:lstStyle/>
          <a:p>
            <a:r>
              <a:rPr lang="en-US" sz="2000">
                <a:latin typeface="Times New Roman" charset="0"/>
                <a:cs typeface="Times New Roman" charset="0"/>
              </a:rPr>
              <a:t>Connects structures of the limbic system.</a:t>
            </a:r>
          </a:p>
          <a:p>
            <a:endParaRPr lang="en-US" sz="2000">
              <a:latin typeface="Times New Roman" charset="0"/>
              <a:cs typeface="Times New Roman" charset="0"/>
            </a:endParaRPr>
          </a:p>
          <a:p>
            <a:r>
              <a:rPr lang="en-US" sz="2000">
                <a:latin typeface="Times New Roman" charset="0"/>
                <a:cs typeface="Times New Roman" charset="0"/>
              </a:rPr>
              <a:t>Cingulate gyrus -&gt; parahippocampal gyrus and amygdala -&gt; hippocampus  -&gt; fornix -&gt; mamillary body -&gt; anterior nucleus of thalamus -&gt; cingulate gyrus.</a:t>
            </a:r>
          </a:p>
          <a:p>
            <a:endParaRPr lang="en-US" sz="2000">
              <a:latin typeface="Times New Roman" charset="0"/>
              <a:cs typeface="Times New Roman" charset="0"/>
            </a:endParaRPr>
          </a:p>
          <a:p>
            <a:r>
              <a:rPr lang="en-US" sz="2000">
                <a:latin typeface="Times New Roman" charset="0"/>
                <a:cs typeface="Times New Roman" charset="0"/>
              </a:rPr>
              <a:t>Controls emotion, behaviour and drive.  Also takes part in memory.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sz="2400" b="1">
                <a:latin typeface="Calibri" charset="0"/>
              </a:rPr>
              <a:t>CORTICAL STRUCTURE</a:t>
            </a:r>
            <a:r>
              <a:rPr lang="en-US" sz="2400">
                <a:latin typeface="Calibri" charset="0"/>
              </a:rPr>
              <a:t/>
            </a:r>
            <a:br>
              <a:rPr lang="en-US" sz="2400">
                <a:latin typeface="Calibri" charset="0"/>
              </a:rPr>
            </a:br>
            <a:endParaRPr lang="en-US" sz="2400">
              <a:latin typeface="Times New Roman" charset="0"/>
              <a:cs typeface="Times New Roman" charset="0"/>
            </a:endParaRPr>
          </a:p>
        </p:txBody>
      </p:sp>
      <p:sp>
        <p:nvSpPr>
          <p:cNvPr id="46082" name="Content Placeholder 2"/>
          <p:cNvSpPr>
            <a:spLocks noGrp="1"/>
          </p:cNvSpPr>
          <p:nvPr>
            <p:ph idx="1"/>
          </p:nvPr>
        </p:nvSpPr>
        <p:spPr>
          <a:xfrm>
            <a:off x="457200" y="1371600"/>
            <a:ext cx="8229600" cy="4724400"/>
          </a:xfrm>
        </p:spPr>
        <p:txBody>
          <a:bodyPr/>
          <a:lstStyle/>
          <a:p>
            <a:r>
              <a:rPr lang="en-US" sz="2000">
                <a:latin typeface="Times New Roman" charset="0"/>
                <a:cs typeface="Times New Roman" charset="0"/>
              </a:rPr>
              <a:t>Predominantly 6-layered cortex.</a:t>
            </a:r>
          </a:p>
          <a:p>
            <a:endParaRPr lang="en-US" sz="2000">
              <a:latin typeface="Times New Roman" charset="0"/>
              <a:cs typeface="Times New Roman" charset="0"/>
            </a:endParaRPr>
          </a:p>
          <a:p>
            <a:r>
              <a:rPr lang="en-US" sz="2000">
                <a:latin typeface="Times New Roman" charset="0"/>
                <a:cs typeface="Times New Roman" charset="0"/>
              </a:rPr>
              <a:t>Gyrus of Heschl forms the primary auditory cortex (AI).</a:t>
            </a:r>
          </a:p>
          <a:p>
            <a:endParaRPr lang="en-US" sz="2000">
              <a:latin typeface="Times New Roman" charset="0"/>
              <a:cs typeface="Times New Roman" charset="0"/>
            </a:endParaRPr>
          </a:p>
          <a:p>
            <a:r>
              <a:rPr lang="en-US" sz="2000">
                <a:latin typeface="Times New Roman" charset="0"/>
                <a:cs typeface="Times New Roman" charset="0"/>
              </a:rPr>
              <a:t>Surrounding areas form aud. association areas (AII).</a:t>
            </a:r>
          </a:p>
          <a:p>
            <a:endParaRPr lang="en-US" sz="2000">
              <a:latin typeface="Times New Roman" charset="0"/>
              <a:cs typeface="Times New Roman" charset="0"/>
            </a:endParaRPr>
          </a:p>
          <a:p>
            <a:r>
              <a:rPr lang="en-US" sz="2000">
                <a:latin typeface="Times New Roman" charset="0"/>
                <a:cs typeface="Times New Roman" charset="0"/>
              </a:rPr>
              <a:t>Geniculocortical fibers from MGB terminate in layer IV of the cortex.</a:t>
            </a:r>
          </a:p>
          <a:p>
            <a:endParaRPr lang="en-US" sz="2000">
              <a:latin typeface="Times New Roman" charset="0"/>
              <a:cs typeface="Times New Roman" charset="0"/>
            </a:endParaRPr>
          </a:p>
          <a:p>
            <a:r>
              <a:rPr lang="en-US" sz="2000">
                <a:latin typeface="Times New Roman" charset="0"/>
                <a:cs typeface="Times New Roman" charset="0"/>
              </a:rPr>
              <a:t>Auditory cortex connects with the prefrontal cortex, anterior cingulate gyrus and to corresponding areas in the opp. hemisphere. </a:t>
            </a:r>
          </a:p>
          <a:p>
            <a:endParaRPr lang="en-US" sz="2000">
              <a:latin typeface="Times New Roman" charset="0"/>
              <a:cs typeface="Times New Roman" charset="0"/>
            </a:endParaRPr>
          </a:p>
          <a:p>
            <a:r>
              <a:rPr lang="en-US" sz="2000">
                <a:latin typeface="Times New Roman" charset="0"/>
                <a:cs typeface="Times New Roman" charset="0"/>
              </a:rPr>
              <a:t>Aud. Association areas connect with other sensory association areas around the sup. temporal sulcus.</a:t>
            </a:r>
          </a:p>
          <a:p>
            <a:endParaRPr lang="en-US" sz="2000">
              <a:latin typeface="Times New Roman" charset="0"/>
              <a:cs typeface="Times New Roman"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atin typeface="Calibri" charset="0"/>
              </a:rPr>
              <a:t>  </a:t>
            </a:r>
          </a:p>
        </p:txBody>
      </p:sp>
      <p:sp>
        <p:nvSpPr>
          <p:cNvPr id="48130" name="Content Placeholder 2"/>
          <p:cNvSpPr>
            <a:spLocks noGrp="1"/>
          </p:cNvSpPr>
          <p:nvPr>
            <p:ph idx="1"/>
          </p:nvPr>
        </p:nvSpPr>
        <p:spPr>
          <a:xfrm>
            <a:off x="457200" y="304800"/>
            <a:ext cx="8229600" cy="5821363"/>
          </a:xfrm>
        </p:spPr>
        <p:txBody>
          <a:bodyPr/>
          <a:lstStyle/>
          <a:p>
            <a:r>
              <a:rPr lang="en-US" sz="2000">
                <a:latin typeface="Times New Roman" charset="0"/>
                <a:cs typeface="Times New Roman" charset="0"/>
              </a:rPr>
              <a:t>Injury to aud cortex produces cortical deafness, auditory agnosia, with contralateral predominance. Patient unaware of the deficit.</a:t>
            </a:r>
          </a:p>
          <a:p>
            <a:pPr>
              <a:buFont typeface="Arial" charset="0"/>
              <a:buNone/>
            </a:pPr>
            <a:endParaRPr lang="en-US" sz="2000">
              <a:latin typeface="Times New Roman" charset="0"/>
              <a:cs typeface="Times New Roman" charset="0"/>
            </a:endParaRPr>
          </a:p>
          <a:p>
            <a:endParaRPr lang="en-US" sz="2000">
              <a:latin typeface="Times New Roman" charset="0"/>
              <a:cs typeface="Times New Roman" charset="0"/>
            </a:endParaRPr>
          </a:p>
          <a:p>
            <a:r>
              <a:rPr lang="en-US" sz="2000">
                <a:latin typeface="Times New Roman" charset="0"/>
                <a:cs typeface="Times New Roman" charset="0"/>
              </a:rPr>
              <a:t>Difficulty in localising source of sound.</a:t>
            </a:r>
          </a:p>
          <a:p>
            <a:endParaRPr lang="en-US" sz="2000">
              <a:latin typeface="Times New Roman" charset="0"/>
              <a:cs typeface="Times New Roman" charset="0"/>
            </a:endParaRPr>
          </a:p>
          <a:p>
            <a:endParaRPr lang="en-US" sz="2000">
              <a:latin typeface="Times New Roman" charset="0"/>
              <a:cs typeface="Times New Roman" charset="0"/>
            </a:endParaRPr>
          </a:p>
          <a:p>
            <a:r>
              <a:rPr lang="en-US" sz="2000">
                <a:latin typeface="Times New Roman" charset="0"/>
                <a:cs typeface="Times New Roman" charset="0"/>
              </a:rPr>
              <a:t>Noticeable deficit occurs only when there is b/l damage. </a:t>
            </a:r>
          </a:p>
          <a:p>
            <a:endParaRPr lang="en-US" sz="2000">
              <a:latin typeface="Times New Roman" charset="0"/>
              <a:cs typeface="Times New Roman" charset="0"/>
            </a:endParaRPr>
          </a:p>
          <a:p>
            <a:endParaRPr lang="en-US" sz="2000">
              <a:latin typeface="Times New Roman" charset="0"/>
              <a:cs typeface="Times New Roman" charset="0"/>
            </a:endParaRPr>
          </a:p>
          <a:p>
            <a:r>
              <a:rPr lang="en-US" sz="2000">
                <a:latin typeface="Times New Roman" charset="0"/>
                <a:cs typeface="Times New Roman" charset="0"/>
              </a:rPr>
              <a:t>Damage to temporoparietal junction causes  auditory inattention.</a:t>
            </a:r>
          </a:p>
          <a:p>
            <a:endParaRPr lang="en-US" sz="2000">
              <a:latin typeface="Times New Roman" charset="0"/>
              <a:cs typeface="Times New Roman" charset="0"/>
            </a:endParaRPr>
          </a:p>
          <a:p>
            <a:r>
              <a:rPr lang="en-US" sz="2000">
                <a:latin typeface="Times New Roman" charset="0"/>
                <a:cs typeface="Times New Roman" charset="0"/>
              </a:rPr>
              <a:t>Damage to posterior superior temporal area on dominant side causes Wernicke</a:t>
            </a:r>
            <a:r>
              <a:rPr lang="ja-JP" altLang="en-US" sz="2000">
                <a:latin typeface="Times New Roman" charset="0"/>
                <a:cs typeface="Times New Roman" charset="0"/>
              </a:rPr>
              <a:t>’</a:t>
            </a:r>
            <a:r>
              <a:rPr lang="en-US" altLang="ja-JP" sz="2000">
                <a:latin typeface="Times New Roman" charset="0"/>
                <a:cs typeface="Times New Roman" charset="0"/>
              </a:rPr>
              <a:t>s aphasia.</a:t>
            </a:r>
          </a:p>
          <a:p>
            <a:endParaRPr lang="en-US" sz="2000">
              <a:latin typeface="Times New Roman" charset="0"/>
              <a:cs typeface="Times New Roman" charset="0"/>
            </a:endParaRPr>
          </a:p>
          <a:p>
            <a:endParaRPr lang="en-US" sz="2000">
              <a:latin typeface="Times New Roman" charset="0"/>
              <a:cs typeface="Times New Roman" charset="0"/>
            </a:endParaRPr>
          </a:p>
          <a:p>
            <a:endParaRPr lang="en-US" sz="2000">
              <a:latin typeface="Times New Roman" charset="0"/>
              <a:cs typeface="Times New Roman"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a:latin typeface="Calibri" charset="0"/>
              </a:rPr>
              <a:t>  </a:t>
            </a:r>
          </a:p>
        </p:txBody>
      </p:sp>
      <p:sp>
        <p:nvSpPr>
          <p:cNvPr id="49154" name="Content Placeholder 2"/>
          <p:cNvSpPr>
            <a:spLocks noGrp="1"/>
          </p:cNvSpPr>
          <p:nvPr>
            <p:ph idx="1"/>
          </p:nvPr>
        </p:nvSpPr>
        <p:spPr>
          <a:xfrm>
            <a:off x="457200" y="1524000"/>
            <a:ext cx="8229600" cy="4602163"/>
          </a:xfrm>
        </p:spPr>
        <p:txBody>
          <a:bodyPr/>
          <a:lstStyle/>
          <a:p>
            <a:r>
              <a:rPr lang="en-US" sz="2000">
                <a:latin typeface="Times New Roman" charset="0"/>
                <a:cs typeface="Times New Roman" charset="0"/>
              </a:rPr>
              <a:t>Middle temporal cortex (area 21) is polysensory.</a:t>
            </a:r>
          </a:p>
          <a:p>
            <a:endParaRPr lang="en-US" sz="2000">
              <a:latin typeface="Times New Roman" charset="0"/>
              <a:cs typeface="Times New Roman" charset="0"/>
            </a:endParaRPr>
          </a:p>
          <a:p>
            <a:r>
              <a:rPr lang="en-US" sz="2000">
                <a:latin typeface="Times New Roman" charset="0"/>
                <a:cs typeface="Times New Roman" charset="0"/>
              </a:rPr>
              <a:t>Connects with auditory (sup temporal gyrus), visual and somatosensory association pathways. </a:t>
            </a:r>
          </a:p>
          <a:p>
            <a:endParaRPr lang="en-US" sz="2000">
              <a:latin typeface="Times New Roman" charset="0"/>
              <a:cs typeface="Times New Roman" charset="0"/>
            </a:endParaRPr>
          </a:p>
          <a:p>
            <a:r>
              <a:rPr lang="en-US" sz="2000">
                <a:latin typeface="Times New Roman" charset="0"/>
                <a:cs typeface="Times New Roman" charset="0"/>
              </a:rPr>
              <a:t>Also has connections with pulvinar areas of the thalamus.</a:t>
            </a:r>
          </a:p>
          <a:p>
            <a:endParaRPr lang="en-US" sz="2000">
              <a:latin typeface="Times New Roman" charset="0"/>
              <a:cs typeface="Times New Roman" charset="0"/>
            </a:endParaRPr>
          </a:p>
          <a:p>
            <a:r>
              <a:rPr lang="en-US" sz="2000">
                <a:latin typeface="Times New Roman" charset="0"/>
                <a:cs typeface="Times New Roman" charset="0"/>
              </a:rPr>
              <a:t>Lesion to middle temp gyrus (esp. dominant side) causes visuospatial difficulties, prosopagnosia and severe sensory dysphasia.</a:t>
            </a:r>
          </a:p>
          <a:p>
            <a:endParaRPr lang="en-US" sz="2000">
              <a:latin typeface="Times New Roman" charset="0"/>
              <a:cs typeface="Times New Roman" charset="0"/>
            </a:endParaRPr>
          </a:p>
          <a:p>
            <a:endParaRPr lang="en-US" sz="2000">
              <a:latin typeface="Times New Roman" charset="0"/>
              <a:cs typeface="Times New Roman" charset="0"/>
            </a:endParaRPr>
          </a:p>
          <a:p>
            <a:endParaRPr lang="en-US" sz="2000">
              <a:latin typeface="Times New Roman" charset="0"/>
              <a:cs typeface="Times New Roman" charset="0"/>
            </a:endParaRPr>
          </a:p>
          <a:p>
            <a:endParaRPr lang="en-US" sz="2000">
              <a:latin typeface="Times New Roman" charset="0"/>
              <a:cs typeface="Times New Roman"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US">
                <a:latin typeface="Calibri" charset="0"/>
              </a:rPr>
              <a:t>  </a:t>
            </a:r>
          </a:p>
        </p:txBody>
      </p:sp>
      <p:sp>
        <p:nvSpPr>
          <p:cNvPr id="50178" name="Content Placeholder 2"/>
          <p:cNvSpPr>
            <a:spLocks noGrp="1"/>
          </p:cNvSpPr>
          <p:nvPr>
            <p:ph idx="1"/>
          </p:nvPr>
        </p:nvSpPr>
        <p:spPr>
          <a:xfrm>
            <a:off x="457200" y="1676400"/>
            <a:ext cx="8229600" cy="4449763"/>
          </a:xfrm>
        </p:spPr>
        <p:txBody>
          <a:bodyPr/>
          <a:lstStyle/>
          <a:p>
            <a:r>
              <a:rPr lang="en-US" sz="2000">
                <a:latin typeface="Times New Roman" charset="0"/>
                <a:cs typeface="Times New Roman" charset="0"/>
              </a:rPr>
              <a:t>Inferior temporal cortex (area 20) is a higher visual association area.</a:t>
            </a:r>
          </a:p>
          <a:p>
            <a:endParaRPr lang="en-US" sz="2000">
              <a:latin typeface="Times New Roman" charset="0"/>
              <a:cs typeface="Times New Roman" charset="0"/>
            </a:endParaRPr>
          </a:p>
          <a:p>
            <a:r>
              <a:rPr lang="en-US" sz="2000">
                <a:latin typeface="Times New Roman" charset="0"/>
                <a:cs typeface="Times New Roman" charset="0"/>
              </a:rPr>
              <a:t>Receives fibers from i/l occipitotemporal visual areas (V4).</a:t>
            </a:r>
          </a:p>
          <a:p>
            <a:endParaRPr lang="en-US" sz="2000">
              <a:latin typeface="Times New Roman" charset="0"/>
              <a:cs typeface="Times New Roman" charset="0"/>
            </a:endParaRPr>
          </a:p>
          <a:p>
            <a:r>
              <a:rPr lang="en-US" sz="2000">
                <a:latin typeface="Times New Roman" charset="0"/>
                <a:cs typeface="Times New Roman" charset="0"/>
              </a:rPr>
              <a:t>Sends efferent fibers to paralimbic areas on medial aspect of temporal lobe.</a:t>
            </a:r>
          </a:p>
          <a:p>
            <a:endParaRPr lang="en-US" sz="2000">
              <a:latin typeface="Times New Roman" charset="0"/>
              <a:cs typeface="Times New Roman" charset="0"/>
            </a:endParaRPr>
          </a:p>
          <a:p>
            <a:r>
              <a:rPr lang="en-US" sz="2000">
                <a:latin typeface="Times New Roman" charset="0"/>
                <a:cs typeface="Times New Roman" charset="0"/>
              </a:rPr>
              <a:t>Also connected to prefrontal cortex and frontal eye field.</a:t>
            </a:r>
          </a:p>
          <a:p>
            <a:endParaRPr lang="en-US" sz="2000">
              <a:latin typeface="Times New Roman" charset="0"/>
              <a:cs typeface="Times New Roman" charset="0"/>
            </a:endParaRPr>
          </a:p>
          <a:p>
            <a:endParaRPr lang="en-US" sz="2000">
              <a:latin typeface="Times New Roman" charset="0"/>
              <a:cs typeface="Times New Roman"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r>
              <a:rPr lang="en-US">
                <a:latin typeface="Calibri" charset="0"/>
              </a:rPr>
              <a:t>  </a:t>
            </a:r>
          </a:p>
        </p:txBody>
      </p:sp>
      <p:sp>
        <p:nvSpPr>
          <p:cNvPr id="51202" name="Content Placeholder 2"/>
          <p:cNvSpPr>
            <a:spLocks noGrp="1"/>
          </p:cNvSpPr>
          <p:nvPr>
            <p:ph idx="1"/>
          </p:nvPr>
        </p:nvSpPr>
        <p:spPr>
          <a:xfrm>
            <a:off x="457200" y="1295400"/>
            <a:ext cx="8229600" cy="4830763"/>
          </a:xfrm>
        </p:spPr>
        <p:txBody>
          <a:bodyPr/>
          <a:lstStyle/>
          <a:p>
            <a:r>
              <a:rPr lang="en-US" sz="2000">
                <a:latin typeface="Times New Roman" charset="0"/>
                <a:cs typeface="Times New Roman" charset="0"/>
              </a:rPr>
              <a:t>Cortex of the temporal pole receives fibers from widespread areas of temporal association cortex.</a:t>
            </a:r>
          </a:p>
          <a:p>
            <a:pPr>
              <a:buFont typeface="Arial" charset="0"/>
              <a:buNone/>
            </a:pPr>
            <a:endParaRPr lang="en-US" sz="2000">
              <a:latin typeface="Times New Roman" charset="0"/>
              <a:cs typeface="Times New Roman" charset="0"/>
            </a:endParaRPr>
          </a:p>
          <a:p>
            <a:r>
              <a:rPr lang="en-US" sz="2000">
                <a:latin typeface="Times New Roman" charset="0"/>
                <a:cs typeface="Times New Roman" charset="0"/>
              </a:rPr>
              <a:t>Dorsal part receives auditory input and inferior part receives visual input.</a:t>
            </a:r>
          </a:p>
          <a:p>
            <a:endParaRPr lang="en-US" sz="2000">
              <a:latin typeface="Times New Roman" charset="0"/>
              <a:cs typeface="Times New Roman" charset="0"/>
            </a:endParaRPr>
          </a:p>
          <a:p>
            <a:r>
              <a:rPr lang="en-US" sz="2000">
                <a:latin typeface="Times New Roman" charset="0"/>
                <a:cs typeface="Times New Roman" charset="0"/>
              </a:rPr>
              <a:t>Sends efferent fibers to limbic and paralimbic areas and also to prefrontal cortex.</a:t>
            </a:r>
          </a:p>
          <a:p>
            <a:endParaRPr lang="en-US" sz="2000">
              <a:latin typeface="Times New Roman" charset="0"/>
              <a:cs typeface="Times New Roman" charset="0"/>
            </a:endParaRPr>
          </a:p>
          <a:p>
            <a:r>
              <a:rPr lang="en-US" sz="2000">
                <a:latin typeface="Times New Roman" charset="0"/>
                <a:cs typeface="Times New Roman" charset="0"/>
              </a:rPr>
              <a:t>Related to behavioural performance and recognition of high-level aspects of social stimuli.</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r>
              <a:rPr lang="en-US">
                <a:latin typeface="Calibri" charset="0"/>
              </a:rPr>
              <a:t>  </a:t>
            </a:r>
          </a:p>
        </p:txBody>
      </p:sp>
      <p:sp>
        <p:nvSpPr>
          <p:cNvPr id="52226" name="Content Placeholder 2"/>
          <p:cNvSpPr>
            <a:spLocks noGrp="1"/>
          </p:cNvSpPr>
          <p:nvPr>
            <p:ph idx="1"/>
          </p:nvPr>
        </p:nvSpPr>
        <p:spPr>
          <a:xfrm>
            <a:off x="457200" y="762000"/>
            <a:ext cx="8229600" cy="5364163"/>
          </a:xfrm>
        </p:spPr>
        <p:txBody>
          <a:bodyPr/>
          <a:lstStyle/>
          <a:p>
            <a:r>
              <a:rPr lang="en-US" sz="2000">
                <a:latin typeface="Times New Roman" charset="0"/>
                <a:cs typeface="Times New Roman" charset="0"/>
              </a:rPr>
              <a:t>Superior, middle and inferior temporal gyri and parahippocampal gyrus are phylogenetically newer –&gt; neocortex  -&gt; 6-layered cortex.</a:t>
            </a:r>
          </a:p>
          <a:p>
            <a:endParaRPr lang="en-US" sz="2000">
              <a:latin typeface="Times New Roman" charset="0"/>
              <a:cs typeface="Times New Roman" charset="0"/>
            </a:endParaRPr>
          </a:p>
          <a:p>
            <a:endParaRPr lang="en-US" sz="2000">
              <a:latin typeface="Times New Roman" charset="0"/>
              <a:cs typeface="Times New Roman" charset="0"/>
            </a:endParaRPr>
          </a:p>
          <a:p>
            <a:endParaRPr lang="en-US" sz="2000">
              <a:latin typeface="Times New Roman" charset="0"/>
              <a:cs typeface="Times New Roman" charset="0"/>
            </a:endParaRPr>
          </a:p>
          <a:p>
            <a:r>
              <a:rPr lang="en-US" sz="2000">
                <a:latin typeface="Times New Roman" charset="0"/>
                <a:cs typeface="Times New Roman" charset="0"/>
              </a:rPr>
              <a:t>Hippocampus and dentate gyri -&gt; part of older allocortex -&gt; 3-layered cortex.</a:t>
            </a:r>
          </a:p>
          <a:p>
            <a:endParaRPr lang="en-US" sz="2000">
              <a:latin typeface="Times New Roman" charset="0"/>
              <a:cs typeface="Times New Roman"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a:latin typeface="Calibri" charset="0"/>
              </a:rPr>
              <a:t>  </a:t>
            </a:r>
          </a:p>
        </p:txBody>
      </p:sp>
      <p:sp>
        <p:nvSpPr>
          <p:cNvPr id="53250" name="Content Placeholder 2"/>
          <p:cNvSpPr>
            <a:spLocks noGrp="1"/>
          </p:cNvSpPr>
          <p:nvPr>
            <p:ph idx="1"/>
          </p:nvPr>
        </p:nvSpPr>
        <p:spPr>
          <a:xfrm>
            <a:off x="457200" y="762000"/>
            <a:ext cx="8229600" cy="5364163"/>
          </a:xfrm>
        </p:spPr>
        <p:txBody>
          <a:bodyPr/>
          <a:lstStyle/>
          <a:p>
            <a:r>
              <a:rPr lang="en-US" sz="2000">
                <a:latin typeface="Times New Roman" charset="0"/>
                <a:cs typeface="Times New Roman" charset="0"/>
              </a:rPr>
              <a:t>Damage to limbic system -&gt; disturbs emotional behaviour, pattern of rage, anger and sexual behaviour.</a:t>
            </a:r>
          </a:p>
          <a:p>
            <a:endParaRPr lang="en-US" sz="2000">
              <a:latin typeface="Times New Roman" charset="0"/>
              <a:cs typeface="Times New Roman" charset="0"/>
            </a:endParaRPr>
          </a:p>
          <a:p>
            <a:r>
              <a:rPr lang="en-US" sz="2000" b="1">
                <a:latin typeface="Times New Roman" charset="0"/>
                <a:cs typeface="Times New Roman" charset="0"/>
              </a:rPr>
              <a:t>Kluver-Bucy syndrome:- </a:t>
            </a:r>
            <a:r>
              <a:rPr lang="en-US" sz="2000">
                <a:latin typeface="Times New Roman" charset="0"/>
                <a:cs typeface="Times New Roman" charset="0"/>
              </a:rPr>
              <a:t> Experimental damage to b/l amygdala in</a:t>
            </a:r>
          </a:p>
          <a:p>
            <a:pPr>
              <a:buFont typeface="Arial" charset="0"/>
              <a:buNone/>
            </a:pPr>
            <a:r>
              <a:rPr lang="en-US" sz="2000">
                <a:latin typeface="Times New Roman" charset="0"/>
                <a:cs typeface="Times New Roman" charset="0"/>
              </a:rPr>
              <a:t>                                                  monkeys.</a:t>
            </a:r>
          </a:p>
          <a:p>
            <a:pPr>
              <a:buFont typeface="Arial" charset="0"/>
              <a:buNone/>
            </a:pPr>
            <a:r>
              <a:rPr lang="en-US" sz="2000">
                <a:latin typeface="Times New Roman" charset="0"/>
                <a:cs typeface="Times New Roman" charset="0"/>
              </a:rPr>
              <a:t>                                                   Visual agnosia or psychic blindness.</a:t>
            </a:r>
          </a:p>
          <a:p>
            <a:pPr>
              <a:buFont typeface="Arial" charset="0"/>
              <a:buNone/>
            </a:pPr>
            <a:r>
              <a:rPr lang="en-US" sz="2000">
                <a:latin typeface="Times New Roman" charset="0"/>
                <a:cs typeface="Times New Roman" charset="0"/>
              </a:rPr>
              <a:t>                                                    Loss of fear or rage reaction.</a:t>
            </a:r>
          </a:p>
          <a:p>
            <a:pPr>
              <a:buFont typeface="Arial" charset="0"/>
              <a:buNone/>
            </a:pPr>
            <a:r>
              <a:rPr lang="en-US" sz="2000">
                <a:latin typeface="Times New Roman" charset="0"/>
                <a:cs typeface="Times New Roman" charset="0"/>
              </a:rPr>
              <a:t>                                                    Hypersexuality.</a:t>
            </a:r>
          </a:p>
          <a:p>
            <a:pPr>
              <a:buFont typeface="Arial" charset="0"/>
              <a:buNone/>
            </a:pPr>
            <a:r>
              <a:rPr lang="en-US" sz="2000">
                <a:latin typeface="Times New Roman" charset="0"/>
                <a:cs typeface="Times New Roman" charset="0"/>
              </a:rPr>
              <a:t>                                                    Bulimia.</a:t>
            </a:r>
            <a:endParaRPr lang="en-US">
              <a:latin typeface="Calibri"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r>
              <a:rPr lang="en-US">
                <a:latin typeface="Calibri" charset="0"/>
              </a:rPr>
              <a:t>  </a:t>
            </a:r>
          </a:p>
        </p:txBody>
      </p:sp>
      <p:sp>
        <p:nvSpPr>
          <p:cNvPr id="54274" name="Content Placeholder 2"/>
          <p:cNvSpPr>
            <a:spLocks noGrp="1"/>
          </p:cNvSpPr>
          <p:nvPr>
            <p:ph idx="1"/>
          </p:nvPr>
        </p:nvSpPr>
        <p:spPr>
          <a:xfrm>
            <a:off x="457200" y="1524000"/>
            <a:ext cx="8229600" cy="4602163"/>
          </a:xfrm>
        </p:spPr>
        <p:txBody>
          <a:bodyPr/>
          <a:lstStyle/>
          <a:p>
            <a:r>
              <a:rPr lang="en-US" sz="2000" b="1">
                <a:latin typeface="Times New Roman" charset="0"/>
                <a:cs typeface="Times New Roman" charset="0"/>
              </a:rPr>
              <a:t>Hippocampus</a:t>
            </a:r>
            <a:r>
              <a:rPr lang="en-US" sz="2000">
                <a:latin typeface="Times New Roman" charset="0"/>
                <a:cs typeface="Times New Roman" charset="0"/>
              </a:rPr>
              <a:t> is related to converting recent memory to long-term </a:t>
            </a:r>
            <a:r>
              <a:rPr lang="en-US" sz="2000" b="1">
                <a:latin typeface="Times New Roman" charset="0"/>
                <a:cs typeface="Times New Roman" charset="0"/>
              </a:rPr>
              <a:t>memory</a:t>
            </a:r>
            <a:r>
              <a:rPr lang="en-US" sz="2000">
                <a:latin typeface="Times New Roman" charset="0"/>
                <a:cs typeface="Times New Roman" charset="0"/>
              </a:rPr>
              <a:t>.</a:t>
            </a:r>
          </a:p>
          <a:p>
            <a:endParaRPr lang="en-US" sz="2000">
              <a:latin typeface="Times New Roman" charset="0"/>
              <a:cs typeface="Times New Roman" charset="0"/>
            </a:endParaRPr>
          </a:p>
          <a:p>
            <a:r>
              <a:rPr lang="en-US" sz="2000">
                <a:latin typeface="Times New Roman" charset="0"/>
                <a:cs typeface="Times New Roman" charset="0"/>
              </a:rPr>
              <a:t>Lesion in hippocampus causes affected person unable to store newly acquired long-term memory  -&gt; </a:t>
            </a:r>
            <a:r>
              <a:rPr lang="en-US" sz="2000" b="1" u="sng">
                <a:latin typeface="Times New Roman" charset="0"/>
                <a:cs typeface="Times New Roman" charset="0"/>
              </a:rPr>
              <a:t>Anterograde amnesia.</a:t>
            </a:r>
          </a:p>
          <a:p>
            <a:endParaRPr lang="en-US" sz="2000">
              <a:latin typeface="Times New Roman" charset="0"/>
              <a:cs typeface="Times New Roman" charset="0"/>
            </a:endParaRPr>
          </a:p>
          <a:p>
            <a:r>
              <a:rPr lang="en-US" sz="2000">
                <a:latin typeface="Times New Roman" charset="0"/>
                <a:cs typeface="Times New Roman" charset="0"/>
              </a:rPr>
              <a:t>Memory of remote past events before the lesion developed is unaffected.</a:t>
            </a:r>
          </a:p>
          <a:p>
            <a:endParaRPr lang="en-US" sz="2000">
              <a:latin typeface="Times New Roman" charset="0"/>
              <a:cs typeface="Times New Roman" charset="0"/>
            </a:endParaRPr>
          </a:p>
          <a:p>
            <a:r>
              <a:rPr lang="en-US" sz="2000" b="1">
                <a:latin typeface="Times New Roman" charset="0"/>
                <a:cs typeface="Times New Roman" charset="0"/>
              </a:rPr>
              <a:t>Visual memory </a:t>
            </a:r>
            <a:r>
              <a:rPr lang="en-US" sz="2000">
                <a:latin typeface="Times New Roman" charset="0"/>
                <a:cs typeface="Times New Roman" charset="0"/>
                <a:sym typeface="Wingdings" charset="0"/>
              </a:rPr>
              <a:t> Picture/scene recall  Rt parahippocampal cortex.</a:t>
            </a:r>
          </a:p>
          <a:p>
            <a:endParaRPr lang="en-US" sz="2000">
              <a:latin typeface="Times New Roman" charset="0"/>
              <a:cs typeface="Times New Roman" charset="0"/>
              <a:sym typeface="Wingdings" charset="0"/>
            </a:endParaRPr>
          </a:p>
          <a:p>
            <a:r>
              <a:rPr lang="en-US" sz="2000" b="1">
                <a:latin typeface="Times New Roman" charset="0"/>
                <a:cs typeface="Times New Roman" charset="0"/>
                <a:sym typeface="Wingdings" charset="0"/>
              </a:rPr>
              <a:t>Verbal memory </a:t>
            </a:r>
            <a:r>
              <a:rPr lang="en-US" sz="2000">
                <a:latin typeface="Times New Roman" charset="0"/>
                <a:cs typeface="Times New Roman" charset="0"/>
                <a:sym typeface="Wingdings" charset="0"/>
              </a:rPr>
              <a:t> Word recall  Lt parahippocampal cortex.</a:t>
            </a:r>
            <a:endParaRPr lang="en-US" sz="2000">
              <a:latin typeface="Times New Roman" charset="0"/>
              <a:cs typeface="Times New Roman"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sz="2400">
                <a:latin typeface="Times New Roman" charset="0"/>
                <a:cs typeface="Times New Roman" charset="0"/>
              </a:rPr>
              <a:t>EMBRYOLOGY</a:t>
            </a:r>
          </a:p>
        </p:txBody>
      </p:sp>
      <p:sp>
        <p:nvSpPr>
          <p:cNvPr id="17410" name="Content Placeholder 2"/>
          <p:cNvSpPr>
            <a:spLocks noGrp="1"/>
          </p:cNvSpPr>
          <p:nvPr>
            <p:ph idx="1"/>
          </p:nvPr>
        </p:nvSpPr>
        <p:spPr>
          <a:xfrm>
            <a:off x="3886200" y="685800"/>
            <a:ext cx="4800600" cy="4724400"/>
          </a:xfrm>
        </p:spPr>
        <p:txBody>
          <a:bodyPr/>
          <a:lstStyle/>
          <a:p>
            <a:pPr lvl="1">
              <a:buFont typeface="Arial" charset="0"/>
              <a:buNone/>
            </a:pPr>
            <a:endParaRPr lang="en-US" sz="1600">
              <a:latin typeface="Times New Roman" charset="0"/>
              <a:cs typeface="Times New Roman" charset="0"/>
            </a:endParaRPr>
          </a:p>
        </p:txBody>
      </p:sp>
      <p:sp>
        <p:nvSpPr>
          <p:cNvPr id="17411" name="Text Placeholder 3"/>
          <p:cNvSpPr>
            <a:spLocks noGrp="1"/>
          </p:cNvSpPr>
          <p:nvPr>
            <p:ph type="body" sz="half" idx="2"/>
          </p:nvPr>
        </p:nvSpPr>
        <p:spPr>
          <a:xfrm>
            <a:off x="457200" y="1435100"/>
            <a:ext cx="3352800" cy="4584700"/>
          </a:xfrm>
        </p:spPr>
        <p:txBody>
          <a:bodyPr/>
          <a:lstStyle/>
          <a:p>
            <a:r>
              <a:rPr lang="en-US" sz="2000">
                <a:latin typeface="Times New Roman" charset="0"/>
                <a:cs typeface="Times New Roman" charset="0"/>
              </a:rPr>
              <a:t>The forebrain (prosencephalon) divides into telencephalon and diencephalon.</a:t>
            </a:r>
          </a:p>
          <a:p>
            <a:endParaRPr lang="en-US" sz="2000">
              <a:latin typeface="Times New Roman" charset="0"/>
              <a:cs typeface="Times New Roman" charset="0"/>
            </a:endParaRPr>
          </a:p>
          <a:p>
            <a:endParaRPr lang="en-US" sz="2000">
              <a:latin typeface="Times New Roman" charset="0"/>
              <a:cs typeface="Times New Roman" charset="0"/>
            </a:endParaRPr>
          </a:p>
          <a:p>
            <a:r>
              <a:rPr lang="en-US" sz="2000">
                <a:latin typeface="Times New Roman" charset="0"/>
                <a:cs typeface="Times New Roman" charset="0"/>
              </a:rPr>
              <a:t>The telencephalon develops a diverticulum on each side and its cavity is called the lateral ventricle.</a:t>
            </a:r>
          </a:p>
          <a:p>
            <a:endParaRPr lang="en-US">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r>
              <a:rPr lang="en-US">
                <a:latin typeface="Calibri" charset="0"/>
              </a:rPr>
              <a:t>  </a:t>
            </a:r>
          </a:p>
        </p:txBody>
      </p:sp>
      <p:sp>
        <p:nvSpPr>
          <p:cNvPr id="55298" name="Content Placeholder 2"/>
          <p:cNvSpPr>
            <a:spLocks noGrp="1"/>
          </p:cNvSpPr>
          <p:nvPr>
            <p:ph idx="1"/>
          </p:nvPr>
        </p:nvSpPr>
        <p:spPr>
          <a:xfrm>
            <a:off x="457200" y="2133600"/>
            <a:ext cx="8229600" cy="3992563"/>
          </a:xfrm>
        </p:spPr>
        <p:txBody>
          <a:bodyPr/>
          <a:lstStyle/>
          <a:p>
            <a:r>
              <a:rPr lang="en-US" sz="2000" b="1">
                <a:latin typeface="Times New Roman" charset="0"/>
                <a:cs typeface="Times New Roman" charset="0"/>
              </a:rPr>
              <a:t>Periamygdaloid area:- </a:t>
            </a:r>
            <a:r>
              <a:rPr lang="en-US" sz="2000">
                <a:latin typeface="Times New Roman" charset="0"/>
                <a:cs typeface="Times New Roman" charset="0"/>
              </a:rPr>
              <a:t> Primary olfactory cortex. </a:t>
            </a:r>
          </a:p>
          <a:p>
            <a:endParaRPr lang="en-US" sz="2000">
              <a:latin typeface="Times New Roman" charset="0"/>
              <a:cs typeface="Times New Roman" charset="0"/>
            </a:endParaRPr>
          </a:p>
          <a:p>
            <a:endParaRPr lang="en-US" sz="2000">
              <a:latin typeface="Times New Roman" charset="0"/>
              <a:cs typeface="Times New Roman" charset="0"/>
            </a:endParaRPr>
          </a:p>
          <a:p>
            <a:endParaRPr lang="en-US" sz="2000">
              <a:latin typeface="Times New Roman" charset="0"/>
              <a:cs typeface="Times New Roman" charset="0"/>
            </a:endParaRPr>
          </a:p>
          <a:p>
            <a:pPr>
              <a:buFont typeface="Arial" charset="0"/>
              <a:buNone/>
            </a:pPr>
            <a:endParaRPr lang="en-US" sz="2000" b="1">
              <a:latin typeface="Times New Roman" charset="0"/>
              <a:cs typeface="Times New Roman" charset="0"/>
            </a:endParaRPr>
          </a:p>
          <a:p>
            <a:r>
              <a:rPr lang="en-US" sz="2000" b="1">
                <a:latin typeface="Times New Roman" charset="0"/>
                <a:cs typeface="Times New Roman" charset="0"/>
              </a:rPr>
              <a:t>Entorhinal area (area 28):- </a:t>
            </a:r>
            <a:r>
              <a:rPr lang="en-US" sz="2000">
                <a:latin typeface="Times New Roman" charset="0"/>
                <a:cs typeface="Times New Roman" charset="0"/>
              </a:rPr>
              <a:t>Part of anterior portion of parahippocampal       </a:t>
            </a:r>
          </a:p>
          <a:p>
            <a:pPr>
              <a:buFont typeface="Arial" charset="0"/>
              <a:buNone/>
            </a:pPr>
            <a:r>
              <a:rPr lang="en-US" sz="2000">
                <a:latin typeface="Times New Roman" charset="0"/>
                <a:cs typeface="Times New Roman" charset="0"/>
              </a:rPr>
              <a:t>                                                     gyrus.</a:t>
            </a:r>
          </a:p>
          <a:p>
            <a:pPr>
              <a:buFont typeface="Arial" charset="0"/>
              <a:buNone/>
            </a:pPr>
            <a:r>
              <a:rPr lang="en-US" sz="2000" b="1">
                <a:latin typeface="Times New Roman" charset="0"/>
                <a:cs typeface="Times New Roman" charset="0"/>
              </a:rPr>
              <a:t>                                                     </a:t>
            </a:r>
            <a:r>
              <a:rPr lang="en-US" sz="2000">
                <a:latin typeface="Times New Roman" charset="0"/>
                <a:cs typeface="Times New Roman" charset="0"/>
              </a:rPr>
              <a:t>Olfactory association area.</a:t>
            </a:r>
          </a:p>
          <a:p>
            <a:pPr>
              <a:buFont typeface="Arial" charset="0"/>
              <a:buNone/>
            </a:pPr>
            <a:r>
              <a:rPr lang="en-US" sz="2000" b="1">
                <a:latin typeface="Times New Roman" charset="0"/>
                <a:cs typeface="Times New Roman" charset="0"/>
              </a:rPr>
              <a:t>                                                     </a:t>
            </a:r>
            <a:r>
              <a:rPr lang="en-US" sz="2000">
                <a:latin typeface="Times New Roman" charset="0"/>
                <a:cs typeface="Times New Roman" charset="0"/>
              </a:rPr>
              <a:t>Lesion causes olfactory hallucination.</a:t>
            </a:r>
            <a:endParaRPr lang="en-US" sz="2000" b="1">
              <a:latin typeface="Times New Roman" charset="0"/>
              <a:cs typeface="Times New Roman"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r>
              <a:rPr lang="en-US">
                <a:latin typeface="Calibri" charset="0"/>
              </a:rPr>
              <a:t>  </a:t>
            </a:r>
          </a:p>
        </p:txBody>
      </p:sp>
      <p:sp>
        <p:nvSpPr>
          <p:cNvPr id="56322" name="Content Placeholder 2"/>
          <p:cNvSpPr>
            <a:spLocks noGrp="1"/>
          </p:cNvSpPr>
          <p:nvPr>
            <p:ph idx="1"/>
          </p:nvPr>
        </p:nvSpPr>
        <p:spPr>
          <a:xfrm>
            <a:off x="457200" y="533400"/>
            <a:ext cx="8229600" cy="5592763"/>
          </a:xfrm>
        </p:spPr>
        <p:txBody>
          <a:bodyPr/>
          <a:lstStyle/>
          <a:p>
            <a:pPr>
              <a:buFont typeface="Arial" charset="0"/>
              <a:buNone/>
            </a:pPr>
            <a:r>
              <a:rPr lang="en-US" sz="2000" u="sng">
                <a:latin typeface="Times New Roman" charset="0"/>
                <a:cs typeface="Times New Roman" charset="0"/>
              </a:rPr>
              <a:t>Neoplasms or space occupy lesions of the temporal lobe present with</a:t>
            </a:r>
            <a:r>
              <a:rPr lang="en-US" sz="2000">
                <a:latin typeface="Times New Roman" charset="0"/>
                <a:cs typeface="Times New Roman" charset="0"/>
              </a:rPr>
              <a:t>:-</a:t>
            </a:r>
          </a:p>
          <a:p>
            <a:endParaRPr lang="en-US" sz="2000">
              <a:latin typeface="Times New Roman" charset="0"/>
              <a:cs typeface="Times New Roman" charset="0"/>
            </a:endParaRPr>
          </a:p>
          <a:p>
            <a:r>
              <a:rPr lang="en-US" sz="2000">
                <a:latin typeface="Times New Roman" charset="0"/>
                <a:cs typeface="Times New Roman" charset="0"/>
              </a:rPr>
              <a:t>Vague personality change to frank behavioural disturbances.</a:t>
            </a:r>
          </a:p>
          <a:p>
            <a:r>
              <a:rPr lang="en-US" sz="2000">
                <a:latin typeface="Times New Roman" charset="0"/>
                <a:cs typeface="Times New Roman" charset="0"/>
              </a:rPr>
              <a:t>Anxiety, depression;</a:t>
            </a:r>
          </a:p>
          <a:p>
            <a:r>
              <a:rPr lang="en-US" sz="2000">
                <a:latin typeface="Times New Roman" charset="0"/>
                <a:cs typeface="Times New Roman" charset="0"/>
              </a:rPr>
              <a:t>Fear and anger;</a:t>
            </a:r>
          </a:p>
          <a:p>
            <a:r>
              <a:rPr lang="en-US" sz="2000">
                <a:latin typeface="Times New Roman" charset="0"/>
                <a:cs typeface="Times New Roman" charset="0"/>
              </a:rPr>
              <a:t>Paranoia;</a:t>
            </a:r>
          </a:p>
          <a:p>
            <a:r>
              <a:rPr lang="en-US" sz="2000">
                <a:latin typeface="Times New Roman" charset="0"/>
                <a:cs typeface="Times New Roman" charset="0"/>
              </a:rPr>
              <a:t>Memory deficit;</a:t>
            </a:r>
          </a:p>
          <a:p>
            <a:r>
              <a:rPr lang="en-US" sz="2000">
                <a:latin typeface="Times New Roman" charset="0"/>
                <a:cs typeface="Times New Roman" charset="0"/>
              </a:rPr>
              <a:t>Learning and cognitive disabilities;</a:t>
            </a:r>
          </a:p>
          <a:p>
            <a:r>
              <a:rPr lang="en-US" sz="2000">
                <a:latin typeface="Times New Roman" charset="0"/>
                <a:cs typeface="Times New Roman" charset="0"/>
              </a:rPr>
              <a:t>Apathy.</a:t>
            </a:r>
          </a:p>
          <a:p>
            <a:endParaRPr lang="en-US" sz="2000">
              <a:latin typeface="Times New Roman" charset="0"/>
              <a:cs typeface="Times New Roman"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US">
                <a:latin typeface="Calibri" charset="0"/>
              </a:rPr>
              <a:t>  </a:t>
            </a:r>
          </a:p>
        </p:txBody>
      </p:sp>
      <p:sp>
        <p:nvSpPr>
          <p:cNvPr id="57346" name="Content Placeholder 2"/>
          <p:cNvSpPr>
            <a:spLocks noGrp="1"/>
          </p:cNvSpPr>
          <p:nvPr>
            <p:ph idx="1"/>
          </p:nvPr>
        </p:nvSpPr>
        <p:spPr>
          <a:xfrm>
            <a:off x="457200" y="762000"/>
            <a:ext cx="8229600" cy="5364163"/>
          </a:xfrm>
        </p:spPr>
        <p:txBody>
          <a:bodyPr/>
          <a:lstStyle/>
          <a:p>
            <a:pPr>
              <a:buFont typeface="Arial" charset="0"/>
              <a:buNone/>
            </a:pPr>
            <a:r>
              <a:rPr lang="en-US" sz="2000" b="1">
                <a:latin typeface="Times New Roman" charset="0"/>
                <a:cs typeface="Times New Roman" charset="0"/>
              </a:rPr>
              <a:t>  Meyer</a:t>
            </a:r>
            <a:r>
              <a:rPr lang="ja-JP" altLang="en-US" sz="2000" b="1">
                <a:latin typeface="Times New Roman" charset="0"/>
                <a:cs typeface="Times New Roman" charset="0"/>
              </a:rPr>
              <a:t>’</a:t>
            </a:r>
            <a:r>
              <a:rPr lang="en-US" altLang="ja-JP" sz="2000" b="1">
                <a:latin typeface="Times New Roman" charset="0"/>
                <a:cs typeface="Times New Roman" charset="0"/>
              </a:rPr>
              <a:t>s loop (Loop of Meyer and Archambault):-</a:t>
            </a:r>
          </a:p>
          <a:p>
            <a:pPr>
              <a:buFont typeface="Arial" charset="0"/>
              <a:buNone/>
            </a:pPr>
            <a:endParaRPr lang="en-US" sz="2000" b="1">
              <a:latin typeface="Times New Roman" charset="0"/>
              <a:cs typeface="Times New Roman" charset="0"/>
            </a:endParaRPr>
          </a:p>
          <a:p>
            <a:r>
              <a:rPr lang="en-US" sz="2000">
                <a:latin typeface="Times New Roman" charset="0"/>
                <a:cs typeface="Times New Roman" charset="0"/>
              </a:rPr>
              <a:t>Contains optic radiation fibers from LGB to calcarine cortex.</a:t>
            </a:r>
          </a:p>
          <a:p>
            <a:endParaRPr lang="en-US" sz="2000">
              <a:latin typeface="Times New Roman" charset="0"/>
              <a:cs typeface="Times New Roman" charset="0"/>
            </a:endParaRPr>
          </a:p>
          <a:p>
            <a:r>
              <a:rPr lang="en-US" sz="2000">
                <a:latin typeface="Times New Roman" charset="0"/>
                <a:cs typeface="Times New Roman" charset="0"/>
              </a:rPr>
              <a:t>Inferior retinal fibers, representing contralateral superior visual field.</a:t>
            </a:r>
          </a:p>
          <a:p>
            <a:endParaRPr lang="en-US" sz="2000">
              <a:latin typeface="Times New Roman" charset="0"/>
              <a:cs typeface="Times New Roman" charset="0"/>
            </a:endParaRPr>
          </a:p>
          <a:p>
            <a:r>
              <a:rPr lang="en-US" sz="2000">
                <a:latin typeface="Times New Roman" charset="0"/>
                <a:cs typeface="Times New Roman" charset="0"/>
              </a:rPr>
              <a:t>Arch anteriorly in the temporal lobe, sweeping forward and laterally above the temporal horn.</a:t>
            </a:r>
          </a:p>
          <a:p>
            <a:endParaRPr lang="en-US" sz="2000">
              <a:latin typeface="Times New Roman" charset="0"/>
              <a:cs typeface="Times New Roman" charset="0"/>
            </a:endParaRPr>
          </a:p>
          <a:p>
            <a:r>
              <a:rPr lang="en-US" sz="2000">
                <a:latin typeface="Times New Roman" charset="0"/>
                <a:cs typeface="Times New Roman" charset="0"/>
              </a:rPr>
              <a:t>Runs 5-7 cm from the temporal tip.</a:t>
            </a:r>
          </a:p>
          <a:p>
            <a:endParaRPr lang="en-US" sz="2000">
              <a:latin typeface="Times New Roman" charset="0"/>
              <a:cs typeface="Times New Roman" charset="0"/>
            </a:endParaRPr>
          </a:p>
          <a:p>
            <a:r>
              <a:rPr lang="en-US" sz="2000">
                <a:latin typeface="Times New Roman" charset="0"/>
                <a:cs typeface="Times New Roman" charset="0"/>
              </a:rPr>
              <a:t>Damage causes contralateral superior quadrantanopia. </a:t>
            </a:r>
          </a:p>
          <a:p>
            <a:r>
              <a:rPr lang="en-US" sz="2000">
                <a:latin typeface="Times New Roman" charset="0"/>
                <a:cs typeface="Times New Roman" charset="0"/>
              </a:rPr>
              <a:t>Light reflex preserved.</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r>
              <a:rPr lang="en-US" sz="2400" b="1">
                <a:latin typeface="Times New Roman" charset="0"/>
                <a:cs typeface="Times New Roman" charset="0"/>
              </a:rPr>
              <a:t>TEMPORAL LOBE EPILEPSY</a:t>
            </a:r>
          </a:p>
        </p:txBody>
      </p:sp>
      <p:sp>
        <p:nvSpPr>
          <p:cNvPr id="58370" name="Content Placeholder 2"/>
          <p:cNvSpPr>
            <a:spLocks noGrp="1"/>
          </p:cNvSpPr>
          <p:nvPr>
            <p:ph idx="1"/>
          </p:nvPr>
        </p:nvSpPr>
        <p:spPr/>
        <p:txBody>
          <a:bodyPr/>
          <a:lstStyle/>
          <a:p>
            <a:pPr>
              <a:lnSpc>
                <a:spcPct val="150000"/>
              </a:lnSpc>
            </a:pPr>
            <a:r>
              <a:rPr lang="en-US" sz="2000">
                <a:latin typeface="Times New Roman" charset="0"/>
                <a:cs typeface="Times New Roman" charset="0"/>
              </a:rPr>
              <a:t>Very common in humans.</a:t>
            </a:r>
          </a:p>
          <a:p>
            <a:pPr>
              <a:lnSpc>
                <a:spcPct val="150000"/>
              </a:lnSpc>
            </a:pPr>
            <a:r>
              <a:rPr lang="en-US" sz="2000">
                <a:latin typeface="Times New Roman" charset="0"/>
                <a:cs typeface="Times New Roman" charset="0"/>
              </a:rPr>
              <a:t>Commonest type of seizure  - &gt; Approx. 25% of all epilepsies</a:t>
            </a:r>
          </a:p>
          <a:p>
            <a:pPr>
              <a:lnSpc>
                <a:spcPct val="150000"/>
              </a:lnSpc>
            </a:pPr>
            <a:r>
              <a:rPr lang="en-US" sz="2000">
                <a:latin typeface="Times New Roman" charset="0"/>
                <a:cs typeface="Times New Roman" charset="0"/>
              </a:rPr>
              <a:t>Often resistant to pharmcotherapy.</a:t>
            </a:r>
          </a:p>
          <a:p>
            <a:pPr>
              <a:lnSpc>
                <a:spcPct val="150000"/>
              </a:lnSpc>
            </a:pPr>
            <a:r>
              <a:rPr lang="en-US" sz="2000">
                <a:latin typeface="Times New Roman" charset="0"/>
                <a:cs typeface="Times New Roman" charset="0"/>
              </a:rPr>
              <a:t>Most commonly associated with amygdalar and hippocampal sclerosis.</a:t>
            </a:r>
          </a:p>
          <a:p>
            <a:pPr>
              <a:lnSpc>
                <a:spcPct val="150000"/>
              </a:lnSpc>
            </a:pPr>
            <a:r>
              <a:rPr lang="en-US" sz="2000">
                <a:latin typeface="Times New Roman" charset="0"/>
                <a:cs typeface="Times New Roman" charset="0"/>
              </a:rPr>
              <a:t>Both are deep structures –&gt; 3-4 cm below the surface.</a:t>
            </a:r>
          </a:p>
          <a:p>
            <a:pPr>
              <a:lnSpc>
                <a:spcPct val="150000"/>
              </a:lnSpc>
            </a:pPr>
            <a:r>
              <a:rPr lang="en-US" sz="2000">
                <a:latin typeface="Times New Roman" charset="0"/>
                <a:cs typeface="Times New Roman" charset="0"/>
              </a:rPr>
              <a:t>Electrophysiological studies often miss.</a:t>
            </a:r>
          </a:p>
          <a:p>
            <a:pPr>
              <a:lnSpc>
                <a:spcPct val="150000"/>
              </a:lnSpc>
            </a:pPr>
            <a:r>
              <a:rPr lang="en-US" sz="2000">
                <a:latin typeface="Times New Roman" charset="0"/>
                <a:cs typeface="Times New Roman" charset="0"/>
              </a:rPr>
              <a:t>I/L temporal horn may dilate.</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a:latin typeface="Calibri" charset="0"/>
              </a:rPr>
              <a:t>  </a:t>
            </a:r>
          </a:p>
        </p:txBody>
      </p:sp>
      <p:sp>
        <p:nvSpPr>
          <p:cNvPr id="59394" name="Content Placeholder 2"/>
          <p:cNvSpPr>
            <a:spLocks noGrp="1"/>
          </p:cNvSpPr>
          <p:nvPr>
            <p:ph idx="1"/>
          </p:nvPr>
        </p:nvSpPr>
        <p:spPr>
          <a:xfrm>
            <a:off x="457200" y="457200"/>
            <a:ext cx="8229600" cy="5668963"/>
          </a:xfrm>
        </p:spPr>
        <p:txBody>
          <a:bodyPr/>
          <a:lstStyle/>
          <a:p>
            <a:r>
              <a:rPr lang="en-US" sz="2000" u="sng">
                <a:latin typeface="Times New Roman" charset="0"/>
                <a:cs typeface="Times New Roman" charset="0"/>
              </a:rPr>
              <a:t>Complex partial / psychomotor seizure.</a:t>
            </a:r>
          </a:p>
          <a:p>
            <a:endParaRPr lang="en-US" sz="2000">
              <a:latin typeface="Times New Roman" charset="0"/>
              <a:cs typeface="Times New Roman" charset="0"/>
            </a:endParaRPr>
          </a:p>
          <a:p>
            <a:r>
              <a:rPr lang="en-US" sz="2000">
                <a:latin typeface="Times New Roman" charset="0"/>
                <a:cs typeface="Times New Roman" charset="0"/>
              </a:rPr>
              <a:t>Described by Hughlings-Jackson (uncal fits).</a:t>
            </a:r>
          </a:p>
          <a:p>
            <a:r>
              <a:rPr lang="en-US" sz="2000">
                <a:latin typeface="Times New Roman" charset="0"/>
                <a:cs typeface="Times New Roman" charset="0"/>
              </a:rPr>
              <a:t>Lesion mostly in antero-medial parts of temp. lobe -&gt; hippocampus, uncus, amygdala, parahippocampal gyrus.</a:t>
            </a:r>
          </a:p>
          <a:p>
            <a:endParaRPr lang="en-US" sz="2000">
              <a:latin typeface="Times New Roman" charset="0"/>
              <a:cs typeface="Times New Roman" charset="0"/>
            </a:endParaRPr>
          </a:p>
          <a:p>
            <a:r>
              <a:rPr lang="en-US" sz="2000">
                <a:latin typeface="Times New Roman" charset="0"/>
                <a:cs typeface="Times New Roman" charset="0"/>
              </a:rPr>
              <a:t>Formed visual hallucination – macropsia/micropsia.</a:t>
            </a:r>
          </a:p>
          <a:p>
            <a:r>
              <a:rPr lang="en-US" sz="2000">
                <a:latin typeface="Times New Roman" charset="0"/>
                <a:cs typeface="Times New Roman" charset="0"/>
              </a:rPr>
              <a:t>Olfactory hallucination.</a:t>
            </a:r>
          </a:p>
          <a:p>
            <a:r>
              <a:rPr lang="en-US" sz="2000">
                <a:latin typeface="Times New Roman" charset="0"/>
                <a:cs typeface="Times New Roman" charset="0"/>
              </a:rPr>
              <a:t>Auditory hallucination.</a:t>
            </a:r>
          </a:p>
          <a:p>
            <a:r>
              <a:rPr lang="en-US" sz="2000">
                <a:latin typeface="Times New Roman" charset="0"/>
                <a:cs typeface="Times New Roman" charset="0"/>
              </a:rPr>
              <a:t>Autonomic disturbances.</a:t>
            </a:r>
          </a:p>
          <a:p>
            <a:r>
              <a:rPr lang="en-US" sz="2000" i="1">
                <a:latin typeface="Times New Roman" charset="0"/>
                <a:cs typeface="Times New Roman" charset="0"/>
              </a:rPr>
              <a:t>Déjà vu</a:t>
            </a:r>
            <a:r>
              <a:rPr lang="en-US" sz="2000">
                <a:latin typeface="Times New Roman" charset="0"/>
                <a:cs typeface="Times New Roman" charset="0"/>
              </a:rPr>
              <a:t> or </a:t>
            </a:r>
            <a:r>
              <a:rPr lang="en-US" sz="2000" i="1">
                <a:latin typeface="Times New Roman" charset="0"/>
                <a:cs typeface="Times New Roman" charset="0"/>
              </a:rPr>
              <a:t>jamais vu.</a:t>
            </a:r>
          </a:p>
          <a:p>
            <a:r>
              <a:rPr lang="en-US" sz="2000">
                <a:latin typeface="Times New Roman" charset="0"/>
                <a:cs typeface="Times New Roman" charset="0"/>
              </a:rPr>
              <a:t>Anxiety, fear, rage, obsessive thoughts, speech or action.</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r>
              <a:rPr lang="en-US" sz="2400" b="1">
                <a:latin typeface="Times New Roman" charset="0"/>
                <a:cs typeface="Times New Roman" charset="0"/>
              </a:rPr>
              <a:t>TEMPORAL LOBECTOMY</a:t>
            </a:r>
          </a:p>
        </p:txBody>
      </p:sp>
      <p:sp>
        <p:nvSpPr>
          <p:cNvPr id="60418" name="Content Placeholder 2"/>
          <p:cNvSpPr>
            <a:spLocks noGrp="1"/>
          </p:cNvSpPr>
          <p:nvPr>
            <p:ph idx="1"/>
          </p:nvPr>
        </p:nvSpPr>
        <p:spPr/>
        <p:txBody>
          <a:bodyPr/>
          <a:lstStyle/>
          <a:p>
            <a:pPr>
              <a:lnSpc>
                <a:spcPct val="150000"/>
              </a:lnSpc>
              <a:buFont typeface="Arial" charset="0"/>
              <a:buNone/>
            </a:pPr>
            <a:r>
              <a:rPr lang="en-US" sz="2000" u="sng">
                <a:latin typeface="Times New Roman" charset="0"/>
                <a:cs typeface="Times New Roman" charset="0"/>
              </a:rPr>
              <a:t> INDICATIONS:-</a:t>
            </a:r>
          </a:p>
          <a:p>
            <a:pPr>
              <a:lnSpc>
                <a:spcPct val="200000"/>
              </a:lnSpc>
            </a:pPr>
            <a:r>
              <a:rPr lang="en-US" sz="2000">
                <a:latin typeface="Times New Roman" charset="0"/>
                <a:cs typeface="Times New Roman" charset="0"/>
              </a:rPr>
              <a:t>Where local regions of swelling and injury are identified.</a:t>
            </a:r>
          </a:p>
          <a:p>
            <a:pPr>
              <a:lnSpc>
                <a:spcPct val="200000"/>
              </a:lnSpc>
            </a:pPr>
            <a:r>
              <a:rPr lang="en-US" sz="2000">
                <a:latin typeface="Times New Roman" charset="0"/>
                <a:cs typeface="Times New Roman" charset="0"/>
              </a:rPr>
              <a:t>Where global swelling with volume expansion exceeds the capacity of the duraplasty or skin closure.</a:t>
            </a:r>
          </a:p>
          <a:p>
            <a:pPr>
              <a:lnSpc>
                <a:spcPct val="200000"/>
              </a:lnSpc>
            </a:pPr>
            <a:r>
              <a:rPr lang="en-US" sz="2000">
                <a:latin typeface="Times New Roman" charset="0"/>
                <a:cs typeface="Times New Roman" charset="0"/>
              </a:rPr>
              <a:t>When post-op findings show persistent intracranial hypertension after adequate bone decompression.</a:t>
            </a:r>
          </a:p>
          <a:p>
            <a:pPr>
              <a:buFont typeface="Arial" charset="0"/>
              <a:buNone/>
            </a:pPr>
            <a:endParaRPr lang="en-US" sz="2000">
              <a:latin typeface="Times New Roman" charset="0"/>
              <a:cs typeface="Times New Roman" charset="0"/>
            </a:endParaRPr>
          </a:p>
          <a:p>
            <a:pPr>
              <a:buFont typeface="Arial" charset="0"/>
              <a:buNone/>
            </a:pPr>
            <a:endParaRPr lang="en-US" sz="2000">
              <a:latin typeface="Times New Roman" charset="0"/>
              <a:cs typeface="Times New Roman"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Content Placeholder 2"/>
          <p:cNvSpPr>
            <a:spLocks noGrp="1"/>
          </p:cNvSpPr>
          <p:nvPr>
            <p:ph idx="1"/>
          </p:nvPr>
        </p:nvSpPr>
        <p:spPr>
          <a:xfrm>
            <a:off x="457200" y="533400"/>
            <a:ext cx="8229600" cy="5592763"/>
          </a:xfrm>
        </p:spPr>
        <p:txBody>
          <a:bodyPr/>
          <a:lstStyle/>
          <a:p>
            <a:pPr>
              <a:buFont typeface="Arial" charset="0"/>
              <a:buNone/>
            </a:pPr>
            <a:r>
              <a:rPr lang="en-US" sz="2000" u="sng">
                <a:latin typeface="Times New Roman" charset="0"/>
                <a:cs typeface="Times New Roman" charset="0"/>
              </a:rPr>
              <a:t>LANDMARKS:-</a:t>
            </a:r>
          </a:p>
          <a:p>
            <a:pPr>
              <a:buFont typeface="Arial" charset="0"/>
              <a:buNone/>
            </a:pPr>
            <a:endParaRPr lang="en-US" sz="2000" u="sng">
              <a:latin typeface="Times New Roman" charset="0"/>
              <a:cs typeface="Times New Roman" charset="0"/>
            </a:endParaRPr>
          </a:p>
          <a:p>
            <a:pPr>
              <a:lnSpc>
                <a:spcPct val="200000"/>
              </a:lnSpc>
            </a:pPr>
            <a:r>
              <a:rPr lang="en-US" sz="2000">
                <a:latin typeface="Times New Roman" charset="0"/>
                <a:cs typeface="Times New Roman" charset="0"/>
              </a:rPr>
              <a:t>Dominant side  	 -&gt;  Anterior 4 cm from temporal tip.</a:t>
            </a:r>
          </a:p>
          <a:p>
            <a:pPr>
              <a:lnSpc>
                <a:spcPct val="200000"/>
              </a:lnSpc>
            </a:pPr>
            <a:r>
              <a:rPr lang="en-US" sz="2000">
                <a:latin typeface="Times New Roman" charset="0"/>
                <a:cs typeface="Times New Roman" charset="0"/>
              </a:rPr>
              <a:t>Non-dominant side 	 -&gt;  Anterior 5 cm from temporal tip.</a:t>
            </a:r>
          </a:p>
          <a:p>
            <a:pPr>
              <a:lnSpc>
                <a:spcPct val="200000"/>
              </a:lnSpc>
            </a:pPr>
            <a:r>
              <a:rPr lang="en-US" sz="2000">
                <a:latin typeface="Times New Roman" charset="0"/>
                <a:cs typeface="Times New Roman" charset="0"/>
              </a:rPr>
              <a:t>A layer of cortex bordering the sylvian fissure is preserved to prevent disruption of the vasculature</a:t>
            </a:r>
          </a:p>
          <a:p>
            <a:pPr>
              <a:lnSpc>
                <a:spcPct val="200000"/>
              </a:lnSpc>
            </a:pPr>
            <a:r>
              <a:rPr lang="en-US" sz="2000">
                <a:latin typeface="Times New Roman" charset="0"/>
                <a:cs typeface="Times New Roman" charset="0"/>
              </a:rPr>
              <a:t>In the dominant side, superior temporal gyrus is preserved to minimize disruption of speech function.</a:t>
            </a:r>
          </a:p>
          <a:p>
            <a:endParaRPr lang="en-US" sz="2000">
              <a:latin typeface="Times New Roman" charset="0"/>
              <a:cs typeface="Times New Roman" charset="0"/>
            </a:endParaRPr>
          </a:p>
          <a:p>
            <a:pPr>
              <a:buFont typeface="Arial" charset="0"/>
              <a:buNone/>
            </a:pPr>
            <a:endParaRPr lang="en-US" sz="2000" u="sng">
              <a:latin typeface="Times New Roman" charset="0"/>
              <a:cs typeface="Times New Roman"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a:xfrm>
            <a:off x="457200" y="274638"/>
            <a:ext cx="8229600" cy="868362"/>
          </a:xfrm>
        </p:spPr>
        <p:txBody>
          <a:bodyPr/>
          <a:lstStyle/>
          <a:p>
            <a:r>
              <a:rPr lang="en-US" sz="2400" b="1">
                <a:latin typeface="Times New Roman" charset="0"/>
                <a:cs typeface="Times New Roman" charset="0"/>
              </a:rPr>
              <a:t>Surgery in Temporal Lobe Epilepsy</a:t>
            </a:r>
          </a:p>
        </p:txBody>
      </p:sp>
      <p:sp>
        <p:nvSpPr>
          <p:cNvPr id="62466" name="Content Placeholder 2"/>
          <p:cNvSpPr>
            <a:spLocks noGrp="1"/>
          </p:cNvSpPr>
          <p:nvPr>
            <p:ph idx="1"/>
          </p:nvPr>
        </p:nvSpPr>
        <p:spPr>
          <a:xfrm>
            <a:off x="457200" y="1219200"/>
            <a:ext cx="8229600" cy="4906963"/>
          </a:xfrm>
        </p:spPr>
        <p:txBody>
          <a:bodyPr/>
          <a:lstStyle/>
          <a:p>
            <a:pPr>
              <a:lnSpc>
                <a:spcPct val="200000"/>
              </a:lnSpc>
            </a:pPr>
            <a:r>
              <a:rPr lang="en-US" sz="2000">
                <a:latin typeface="Times New Roman" charset="0"/>
                <a:cs typeface="Times New Roman" charset="0"/>
              </a:rPr>
              <a:t>Extent of dissection depends on exact site of origin of seizure and probable neurologic and neuropsychological deficits that can result from such resection.</a:t>
            </a:r>
          </a:p>
          <a:p>
            <a:pPr>
              <a:lnSpc>
                <a:spcPct val="200000"/>
              </a:lnSpc>
            </a:pPr>
            <a:r>
              <a:rPr lang="en-US" sz="2000">
                <a:latin typeface="Times New Roman" charset="0"/>
                <a:cs typeface="Times New Roman" charset="0"/>
              </a:rPr>
              <a:t>Usual sites of origin  -&gt; Superior,  Middle, Inferior temporal gyri, parahippocanpal gyrus, hippocampus, amygdala and uncus.</a:t>
            </a:r>
          </a:p>
          <a:p>
            <a:pPr>
              <a:lnSpc>
                <a:spcPct val="200000"/>
              </a:lnSpc>
            </a:pPr>
            <a:r>
              <a:rPr lang="en-US" sz="2000">
                <a:latin typeface="Times New Roman" charset="0"/>
                <a:cs typeface="Times New Roman" charset="0"/>
              </a:rPr>
              <a:t>Ammon</a:t>
            </a:r>
            <a:r>
              <a:rPr lang="ja-JP" altLang="en-US" sz="2000">
                <a:latin typeface="Times New Roman" charset="0"/>
                <a:cs typeface="Times New Roman" charset="0"/>
              </a:rPr>
              <a:t>’</a:t>
            </a:r>
            <a:r>
              <a:rPr lang="en-US" altLang="ja-JP" sz="2000">
                <a:latin typeface="Times New Roman" charset="0"/>
                <a:cs typeface="Times New Roman" charset="0"/>
              </a:rPr>
              <a:t>s horn sclerosis is found in 85% of resected specimens.</a:t>
            </a:r>
          </a:p>
          <a:p>
            <a:pPr>
              <a:buFont typeface="Arial" charset="0"/>
              <a:buNone/>
            </a:pPr>
            <a:endParaRPr lang="en-US" sz="2000">
              <a:latin typeface="Times New Roman" charset="0"/>
              <a:cs typeface="Times New Roman"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Content Placeholder 2"/>
          <p:cNvSpPr>
            <a:spLocks noGrp="1"/>
          </p:cNvSpPr>
          <p:nvPr>
            <p:ph idx="1"/>
          </p:nvPr>
        </p:nvSpPr>
        <p:spPr>
          <a:xfrm>
            <a:off x="457200" y="457200"/>
            <a:ext cx="8229600" cy="5668963"/>
          </a:xfrm>
        </p:spPr>
        <p:txBody>
          <a:bodyPr/>
          <a:lstStyle/>
          <a:p>
            <a:pPr>
              <a:buFont typeface="Arial" charset="0"/>
              <a:buNone/>
            </a:pPr>
            <a:r>
              <a:rPr lang="en-US" sz="2000" b="1" u="sng">
                <a:latin typeface="Times New Roman" charset="0"/>
                <a:cs typeface="Times New Roman" charset="0"/>
              </a:rPr>
              <a:t> When seizure focus lies in the lateral temporal lobe :- </a:t>
            </a:r>
          </a:p>
          <a:p>
            <a:pPr>
              <a:buFont typeface="Arial" charset="0"/>
              <a:buNone/>
            </a:pPr>
            <a:endParaRPr lang="en-US" sz="2000">
              <a:latin typeface="Times New Roman" charset="0"/>
              <a:cs typeface="Times New Roman" charset="0"/>
            </a:endParaRPr>
          </a:p>
          <a:p>
            <a:r>
              <a:rPr lang="en-US" sz="2000">
                <a:latin typeface="Times New Roman" charset="0"/>
                <a:cs typeface="Times New Roman" charset="0"/>
              </a:rPr>
              <a:t>More extensive resection of lateral temporal lobe is done .</a:t>
            </a:r>
          </a:p>
          <a:p>
            <a:endParaRPr lang="en-US" sz="2000">
              <a:latin typeface="Times New Roman" charset="0"/>
              <a:cs typeface="Times New Roman" charset="0"/>
            </a:endParaRPr>
          </a:p>
          <a:p>
            <a:endParaRPr lang="en-US" sz="2000">
              <a:latin typeface="Times New Roman" charset="0"/>
              <a:cs typeface="Times New Roman" charset="0"/>
            </a:endParaRPr>
          </a:p>
          <a:p>
            <a:r>
              <a:rPr lang="en-US" sz="2000">
                <a:latin typeface="Times New Roman" charset="0"/>
                <a:cs typeface="Times New Roman" charset="0"/>
              </a:rPr>
              <a:t>For dominant side  awake craniotomy is preferred to permit language mapping.</a:t>
            </a:r>
          </a:p>
          <a:p>
            <a:endParaRPr lang="en-US" sz="2000">
              <a:latin typeface="Times New Roman" charset="0"/>
              <a:cs typeface="Times New Roman" charset="0"/>
            </a:endParaRPr>
          </a:p>
          <a:p>
            <a:endParaRPr lang="en-US" sz="2000">
              <a:latin typeface="Times New Roman" charset="0"/>
              <a:cs typeface="Times New Roman" charset="0"/>
            </a:endParaRPr>
          </a:p>
          <a:p>
            <a:r>
              <a:rPr lang="en-US" sz="2000">
                <a:latin typeface="Times New Roman" charset="0"/>
                <a:cs typeface="Times New Roman" charset="0"/>
              </a:rPr>
              <a:t>Recording from amygdalohippocampal complex is also done simultaneously and resection done in presence of epileptiform activity.</a:t>
            </a:r>
          </a:p>
          <a:p>
            <a:endParaRPr lang="en-US" sz="2000">
              <a:latin typeface="Times New Roman" charset="0"/>
              <a:cs typeface="Times New Roman" charset="0"/>
            </a:endParaRPr>
          </a:p>
          <a:p>
            <a:endParaRPr lang="en-US" sz="2000">
              <a:latin typeface="Times New Roman" charset="0"/>
              <a:cs typeface="Times New Roman" charset="0"/>
            </a:endParaRPr>
          </a:p>
          <a:p>
            <a:r>
              <a:rPr lang="en-US" sz="2000">
                <a:latin typeface="Times New Roman" charset="0"/>
                <a:cs typeface="Times New Roman" charset="0"/>
              </a:rPr>
              <a:t>Solely resecting lesion in lateral temporal neocortex while sparing mesial structures is often ineffective.</a:t>
            </a:r>
          </a:p>
          <a:p>
            <a:pPr>
              <a:buFont typeface="Arial" charset="0"/>
              <a:buNone/>
            </a:pPr>
            <a:endParaRPr lang="en-US" sz="2000">
              <a:latin typeface="Times New Roman" charset="0"/>
              <a:cs typeface="Times New Roman"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Content Placeholder 2"/>
          <p:cNvSpPr>
            <a:spLocks noGrp="1"/>
          </p:cNvSpPr>
          <p:nvPr>
            <p:ph idx="1"/>
          </p:nvPr>
        </p:nvSpPr>
        <p:spPr>
          <a:xfrm>
            <a:off x="457200" y="533400"/>
            <a:ext cx="8229600" cy="5592763"/>
          </a:xfrm>
        </p:spPr>
        <p:txBody>
          <a:bodyPr/>
          <a:lstStyle/>
          <a:p>
            <a:pPr>
              <a:lnSpc>
                <a:spcPct val="200000"/>
              </a:lnSpc>
              <a:buFont typeface="Arial" charset="0"/>
              <a:buNone/>
            </a:pPr>
            <a:r>
              <a:rPr lang="en-US" sz="2000">
                <a:latin typeface="Times New Roman" charset="0"/>
                <a:cs typeface="Times New Roman" charset="0"/>
              </a:rPr>
              <a:t>       </a:t>
            </a:r>
            <a:r>
              <a:rPr lang="en-US" sz="2000" b="1" u="sng">
                <a:latin typeface="Times New Roman" charset="0"/>
                <a:cs typeface="Times New Roman" charset="0"/>
              </a:rPr>
              <a:t>When pre-op MRI reveals hippocampal sclerosis  :- </a:t>
            </a:r>
          </a:p>
          <a:p>
            <a:pPr>
              <a:lnSpc>
                <a:spcPct val="200000"/>
              </a:lnSpc>
              <a:buFont typeface="Arial" charset="0"/>
              <a:buNone/>
            </a:pPr>
            <a:endParaRPr lang="en-US" sz="2000" b="1" u="sng">
              <a:latin typeface="Times New Roman" charset="0"/>
              <a:cs typeface="Times New Roman" charset="0"/>
            </a:endParaRPr>
          </a:p>
          <a:p>
            <a:r>
              <a:rPr lang="en-US" sz="2000">
                <a:latin typeface="Times New Roman" charset="0"/>
                <a:cs typeface="Times New Roman" charset="0"/>
              </a:rPr>
              <a:t>Resection of lateral temporal neocortex -&gt; upto 3 cm of anterior 	      most part of middle and inferior temporal gyri.</a:t>
            </a:r>
          </a:p>
          <a:p>
            <a:endParaRPr lang="en-US" sz="2000">
              <a:latin typeface="Times New Roman" charset="0"/>
              <a:cs typeface="Times New Roman" charset="0"/>
            </a:endParaRPr>
          </a:p>
          <a:p>
            <a:pPr>
              <a:buFont typeface="Arial" charset="0"/>
              <a:buNone/>
            </a:pPr>
            <a:endParaRPr lang="en-US" sz="2000">
              <a:latin typeface="Times New Roman" charset="0"/>
              <a:cs typeface="Times New Roman" charset="0"/>
            </a:endParaRPr>
          </a:p>
          <a:p>
            <a:r>
              <a:rPr lang="en-US" sz="2000">
                <a:latin typeface="Times New Roman" charset="0"/>
                <a:cs typeface="Times New Roman" charset="0"/>
              </a:rPr>
              <a:t>Relatively aggressive resection of the mesial temporal structures, tailored to  intra-op electrophysiological recordings.</a:t>
            </a:r>
          </a:p>
          <a:p>
            <a:endParaRPr lang="en-US" sz="2000">
              <a:latin typeface="Times New Roman" charset="0"/>
              <a:cs typeface="Times New Roman" charset="0"/>
            </a:endParaRPr>
          </a:p>
          <a:p>
            <a:pPr>
              <a:buFont typeface="Arial" charset="0"/>
              <a:buNone/>
            </a:pPr>
            <a:endParaRPr lang="en-US" sz="2000">
              <a:latin typeface="Times New Roman" charset="0"/>
              <a:cs typeface="Times New Roman" charset="0"/>
            </a:endParaRPr>
          </a:p>
          <a:p>
            <a:r>
              <a:rPr lang="en-US" sz="2000">
                <a:latin typeface="Times New Roman" charset="0"/>
                <a:cs typeface="Times New Roman" charset="0"/>
              </a:rPr>
              <a:t>Neocortical resection provides generous exposure for hippocampal resection.</a:t>
            </a:r>
          </a:p>
          <a:p>
            <a:pPr>
              <a:buFont typeface="Arial" charset="0"/>
              <a:buNone/>
            </a:pPr>
            <a:r>
              <a:rPr lang="en-US" sz="2000">
                <a:latin typeface="Times New Roman" charset="0"/>
                <a:cs typeface="Times New Roman"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a:latin typeface="Calibri" charset="0"/>
              </a:rPr>
              <a:t>  </a:t>
            </a:r>
          </a:p>
        </p:txBody>
      </p:sp>
      <p:sp>
        <p:nvSpPr>
          <p:cNvPr id="18434" name="Content Placeholder 2"/>
          <p:cNvSpPr>
            <a:spLocks noGrp="1"/>
          </p:cNvSpPr>
          <p:nvPr>
            <p:ph idx="1"/>
          </p:nvPr>
        </p:nvSpPr>
        <p:spPr>
          <a:xfrm>
            <a:off x="533400" y="273050"/>
            <a:ext cx="8153400" cy="5853113"/>
          </a:xfrm>
        </p:spPr>
        <p:txBody>
          <a:bodyPr/>
          <a:lstStyle/>
          <a:p>
            <a:r>
              <a:rPr lang="en-US" sz="2000">
                <a:latin typeface="Times New Roman" charset="0"/>
                <a:cs typeface="Times New Roman" charset="0"/>
              </a:rPr>
              <a:t>The telencephalon forms the anterior end of the 3</a:t>
            </a:r>
            <a:r>
              <a:rPr lang="en-US" sz="2000" baseline="30000">
                <a:latin typeface="Times New Roman" charset="0"/>
                <a:cs typeface="Times New Roman" charset="0"/>
              </a:rPr>
              <a:t>rd</a:t>
            </a:r>
            <a:r>
              <a:rPr lang="en-US" sz="2000">
                <a:latin typeface="Times New Roman" charset="0"/>
                <a:cs typeface="Times New Roman" charset="0"/>
              </a:rPr>
              <a:t> ventricle and the diverticulum on either side forms the cerebral hemisphere.</a:t>
            </a:r>
          </a:p>
          <a:p>
            <a:endParaRPr lang="en-US" sz="2000">
              <a:latin typeface="Times New Roman" charset="0"/>
              <a:cs typeface="Times New Roman" charset="0"/>
            </a:endParaRPr>
          </a:p>
          <a:p>
            <a:r>
              <a:rPr lang="en-US" sz="2000">
                <a:latin typeface="Times New Roman" charset="0"/>
                <a:cs typeface="Times New Roman" charset="0"/>
              </a:rPr>
              <a:t>Each hemisphere arises at the beginning of the 5</a:t>
            </a:r>
            <a:r>
              <a:rPr lang="en-US" sz="2000" baseline="30000">
                <a:latin typeface="Times New Roman" charset="0"/>
                <a:cs typeface="Times New Roman" charset="0"/>
              </a:rPr>
              <a:t>th</a:t>
            </a:r>
            <a:r>
              <a:rPr lang="en-US" sz="2000">
                <a:latin typeface="Times New Roman" charset="0"/>
                <a:cs typeface="Times New Roman" charset="0"/>
              </a:rPr>
              <a:t>  embryonic week.</a:t>
            </a:r>
          </a:p>
          <a:p>
            <a:endParaRPr lang="en-US" sz="2000">
              <a:latin typeface="Times New Roman" charset="0"/>
              <a:cs typeface="Times New Roman" charset="0"/>
            </a:endParaRPr>
          </a:p>
          <a:p>
            <a:r>
              <a:rPr lang="en-US" sz="2000">
                <a:latin typeface="Times New Roman" charset="0"/>
                <a:cs typeface="Times New Roman" charset="0"/>
              </a:rPr>
              <a:t>They grow in all directions rapidly.</a:t>
            </a:r>
          </a:p>
          <a:p>
            <a:endParaRPr lang="en-US" sz="2000">
              <a:latin typeface="Times New Roman" charset="0"/>
              <a:cs typeface="Times New Roman" charset="0"/>
            </a:endParaRPr>
          </a:p>
          <a:p>
            <a:r>
              <a:rPr lang="en-US" sz="2000">
                <a:latin typeface="Times New Roman" charset="0"/>
                <a:cs typeface="Times New Roman" charset="0"/>
              </a:rPr>
              <a:t>The inferior expansion forms the temporal lobes.</a:t>
            </a:r>
          </a:p>
          <a:p>
            <a:endParaRPr lang="en-US" sz="2000">
              <a:latin typeface="Times New Roman" charset="0"/>
              <a:cs typeface="Times New Roman" charset="0"/>
            </a:endParaRPr>
          </a:p>
          <a:p>
            <a:r>
              <a:rPr lang="en-US" sz="2000">
                <a:latin typeface="Times New Roman" charset="0"/>
                <a:cs typeface="Times New Roman" charset="0"/>
              </a:rPr>
              <a:t>The medial wall of the hemisphere remains thin and is formed by ependymal cells.</a:t>
            </a:r>
          </a:p>
          <a:p>
            <a:pPr>
              <a:buFont typeface="Arial" charset="0"/>
              <a:buNone/>
            </a:pPr>
            <a:r>
              <a:rPr lang="en-US" sz="2000">
                <a:latin typeface="Times New Roman" charset="0"/>
                <a:cs typeface="Times New Roman" charset="0"/>
              </a:rPr>
              <a:t> </a:t>
            </a:r>
          </a:p>
          <a:p>
            <a:r>
              <a:rPr lang="en-US" sz="2000">
                <a:latin typeface="Times New Roman" charset="0"/>
                <a:cs typeface="Times New Roman" charset="0"/>
              </a:rPr>
              <a:t>This area is invaginated by vascular mesoderm, forming the choroid plexus.</a:t>
            </a:r>
          </a:p>
        </p:txBody>
      </p:sp>
      <p:sp>
        <p:nvSpPr>
          <p:cNvPr id="18435" name="Text Placeholder 3"/>
          <p:cNvSpPr>
            <a:spLocks noGrp="1"/>
          </p:cNvSpPr>
          <p:nvPr>
            <p:ph type="body" sz="half" idx="2"/>
          </p:nvPr>
        </p:nvSpPr>
        <p:spPr>
          <a:xfrm>
            <a:off x="457200" y="304800"/>
            <a:ext cx="3124200" cy="5821363"/>
          </a:xfrm>
        </p:spPr>
        <p:txBody>
          <a:bodyPr/>
          <a:lstStyle/>
          <a:p>
            <a:endParaRPr lang="en-US">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a:xfrm>
            <a:off x="457200" y="274638"/>
            <a:ext cx="8229600" cy="715962"/>
          </a:xfrm>
        </p:spPr>
        <p:txBody>
          <a:bodyPr/>
          <a:lstStyle/>
          <a:p>
            <a:r>
              <a:rPr lang="en-US" sz="2400" b="1">
                <a:latin typeface="Times New Roman" charset="0"/>
                <a:cs typeface="Times New Roman" charset="0"/>
              </a:rPr>
              <a:t>Anterolateral Temporal Lobectomy</a:t>
            </a:r>
          </a:p>
        </p:txBody>
      </p:sp>
      <p:sp>
        <p:nvSpPr>
          <p:cNvPr id="3" name="Content Placeholder 2"/>
          <p:cNvSpPr>
            <a:spLocks noGrp="1"/>
          </p:cNvSpPr>
          <p:nvPr>
            <p:ph idx="1"/>
          </p:nvPr>
        </p:nvSpPr>
        <p:spPr>
          <a:xfrm>
            <a:off x="457200" y="1143000"/>
            <a:ext cx="8229600" cy="4983163"/>
          </a:xfrm>
        </p:spPr>
        <p:txBody>
          <a:bodyPr/>
          <a:lstStyle/>
          <a:p>
            <a:pPr>
              <a:buFont typeface="Arial" charset="0"/>
              <a:buNone/>
              <a:defRPr/>
            </a:pPr>
            <a:endParaRPr lang="en-US" sz="2000" dirty="0" smtClean="0">
              <a:latin typeface="Times New Roman" pitchFamily="18" charset="0"/>
              <a:ea typeface="+mn-ea"/>
              <a:cs typeface="Times New Roman" pitchFamily="18" charset="0"/>
            </a:endParaRPr>
          </a:p>
          <a:p>
            <a:pPr>
              <a:buFont typeface="Arial" pitchFamily="34" charset="0"/>
              <a:buChar char="•"/>
              <a:defRPr/>
            </a:pPr>
            <a:r>
              <a:rPr lang="en-US" sz="2000" dirty="0" smtClean="0">
                <a:latin typeface="Times New Roman" pitchFamily="18" charset="0"/>
                <a:ea typeface="+mn-ea"/>
                <a:cs typeface="Times New Roman" pitchFamily="18" charset="0"/>
              </a:rPr>
              <a:t>Structures to be preserved  -</a:t>
            </a:r>
          </a:p>
          <a:p>
            <a:pPr>
              <a:buFont typeface="Arial" charset="0"/>
              <a:buNone/>
              <a:defRPr/>
            </a:pPr>
            <a:endParaRPr lang="en-US" sz="2000" dirty="0" smtClean="0">
              <a:latin typeface="Times New Roman" pitchFamily="18" charset="0"/>
              <a:ea typeface="+mn-ea"/>
              <a:cs typeface="Times New Roman" pitchFamily="18" charset="0"/>
            </a:endParaRPr>
          </a:p>
          <a:p>
            <a:pPr marL="457200" indent="-457200">
              <a:buFont typeface="+mj-lt"/>
              <a:buAutoNum type="alphaLcPeriod"/>
              <a:defRPr/>
            </a:pPr>
            <a:r>
              <a:rPr lang="en-US" sz="2000" dirty="0" smtClean="0">
                <a:latin typeface="Times New Roman" pitchFamily="18" charset="0"/>
                <a:ea typeface="+mn-ea"/>
                <a:cs typeface="Times New Roman" pitchFamily="18" charset="0"/>
              </a:rPr>
              <a:t>Superior Temporal </a:t>
            </a:r>
            <a:r>
              <a:rPr lang="en-US" sz="2000" dirty="0" err="1" smtClean="0">
                <a:latin typeface="Times New Roman" pitchFamily="18" charset="0"/>
                <a:ea typeface="+mn-ea"/>
                <a:cs typeface="Times New Roman" pitchFamily="18" charset="0"/>
              </a:rPr>
              <a:t>gyrus</a:t>
            </a:r>
            <a:r>
              <a:rPr lang="en-US" sz="2000" dirty="0" smtClean="0">
                <a:latin typeface="Times New Roman" pitchFamily="18" charset="0"/>
                <a:ea typeface="+mn-ea"/>
                <a:cs typeface="Times New Roman" pitchFamily="18" charset="0"/>
              </a:rPr>
              <a:t> on the dominant side.</a:t>
            </a:r>
          </a:p>
          <a:p>
            <a:pPr marL="457200" indent="-457200">
              <a:buFont typeface="+mj-lt"/>
              <a:buAutoNum type="alphaLcPeriod"/>
              <a:defRPr/>
            </a:pPr>
            <a:r>
              <a:rPr lang="en-US" sz="2000" dirty="0" smtClean="0">
                <a:latin typeface="Times New Roman" pitchFamily="18" charset="0"/>
                <a:ea typeface="+mn-ea"/>
                <a:cs typeface="Times New Roman" pitchFamily="18" charset="0"/>
              </a:rPr>
              <a:t>Vein of </a:t>
            </a:r>
            <a:r>
              <a:rPr lang="en-US" sz="2000" dirty="0" err="1" smtClean="0">
                <a:latin typeface="Times New Roman" pitchFamily="18" charset="0"/>
                <a:ea typeface="+mn-ea"/>
                <a:cs typeface="Times New Roman" pitchFamily="18" charset="0"/>
              </a:rPr>
              <a:t>Labbe</a:t>
            </a:r>
            <a:r>
              <a:rPr lang="en-US" sz="2000" dirty="0" smtClean="0">
                <a:latin typeface="Times New Roman" pitchFamily="18" charset="0"/>
                <a:ea typeface="+mn-ea"/>
                <a:cs typeface="Times New Roman" pitchFamily="18" charset="0"/>
              </a:rPr>
              <a:t> (4-6 cm from temporal tip) .</a:t>
            </a:r>
          </a:p>
          <a:p>
            <a:pPr marL="457200" indent="-457200">
              <a:buFont typeface="+mj-lt"/>
              <a:buAutoNum type="alphaLcPeriod"/>
              <a:defRPr/>
            </a:pPr>
            <a:r>
              <a:rPr lang="en-US" sz="2000" dirty="0" smtClean="0">
                <a:latin typeface="Times New Roman" pitchFamily="18" charset="0"/>
                <a:ea typeface="+mn-ea"/>
                <a:cs typeface="Times New Roman" pitchFamily="18" charset="0"/>
              </a:rPr>
              <a:t>Branches of MCA ( which leave the </a:t>
            </a:r>
            <a:r>
              <a:rPr lang="en-US" sz="2000" dirty="0" err="1" smtClean="0">
                <a:latin typeface="Times New Roman" pitchFamily="18" charset="0"/>
                <a:ea typeface="+mn-ea"/>
                <a:cs typeface="Times New Roman" pitchFamily="18" charset="0"/>
              </a:rPr>
              <a:t>sylvian</a:t>
            </a:r>
            <a:r>
              <a:rPr lang="en-US" sz="2000" dirty="0" smtClean="0">
                <a:latin typeface="Times New Roman" pitchFamily="18" charset="0"/>
                <a:ea typeface="+mn-ea"/>
                <a:cs typeface="Times New Roman" pitchFamily="18" charset="0"/>
              </a:rPr>
              <a:t> fissure and run over superior and middle temporal </a:t>
            </a:r>
            <a:r>
              <a:rPr lang="en-US" sz="2000" dirty="0" err="1" smtClean="0">
                <a:latin typeface="Times New Roman" pitchFamily="18" charset="0"/>
                <a:ea typeface="+mn-ea"/>
                <a:cs typeface="Times New Roman" pitchFamily="18" charset="0"/>
              </a:rPr>
              <a:t>gyri</a:t>
            </a:r>
            <a:r>
              <a:rPr lang="en-US" sz="2000" dirty="0" smtClean="0">
                <a:latin typeface="Times New Roman" pitchFamily="18" charset="0"/>
                <a:ea typeface="+mn-ea"/>
                <a:cs typeface="Times New Roman" pitchFamily="18" charset="0"/>
              </a:rPr>
              <a:t> within anterior 4 cm of temporal lobe, to supply </a:t>
            </a:r>
            <a:r>
              <a:rPr lang="en-US" sz="2000" dirty="0" err="1" smtClean="0">
                <a:latin typeface="Times New Roman" pitchFamily="18" charset="0"/>
                <a:ea typeface="+mn-ea"/>
                <a:cs typeface="Times New Roman" pitchFamily="18" charset="0"/>
              </a:rPr>
              <a:t>posteriorly</a:t>
            </a:r>
            <a:r>
              <a:rPr lang="en-US" sz="2000" dirty="0" smtClean="0">
                <a:latin typeface="Times New Roman" pitchFamily="18" charset="0"/>
                <a:ea typeface="+mn-ea"/>
                <a:cs typeface="Times New Roman" pitchFamily="18" charset="0"/>
              </a:rPr>
              <a:t> located language areas.</a:t>
            </a:r>
          </a:p>
          <a:p>
            <a:pPr marL="457200" indent="-457200">
              <a:buFont typeface="+mj-lt"/>
              <a:buAutoNum type="alphaLcPeriod"/>
              <a:defRPr/>
            </a:pPr>
            <a:r>
              <a:rPr lang="en-US" sz="2000" dirty="0" smtClean="0">
                <a:latin typeface="Times New Roman" pitchFamily="18" charset="0"/>
                <a:ea typeface="+mn-ea"/>
                <a:cs typeface="Times New Roman" pitchFamily="18" charset="0"/>
              </a:rPr>
              <a:t>Veins draining from </a:t>
            </a:r>
            <a:r>
              <a:rPr lang="en-US" sz="2000" dirty="0" err="1" smtClean="0">
                <a:latin typeface="Times New Roman" pitchFamily="18" charset="0"/>
                <a:ea typeface="+mn-ea"/>
                <a:cs typeface="Times New Roman" pitchFamily="18" charset="0"/>
              </a:rPr>
              <a:t>sylvian</a:t>
            </a:r>
            <a:r>
              <a:rPr lang="en-US" sz="2000" dirty="0" smtClean="0">
                <a:latin typeface="Times New Roman" pitchFamily="18" charset="0"/>
                <a:ea typeface="+mn-ea"/>
                <a:cs typeface="Times New Roman" pitchFamily="18" charset="0"/>
              </a:rPr>
              <a:t> fissure to </a:t>
            </a:r>
            <a:r>
              <a:rPr lang="en-US" sz="2000" dirty="0" err="1" smtClean="0">
                <a:latin typeface="Times New Roman" pitchFamily="18" charset="0"/>
                <a:ea typeface="+mn-ea"/>
                <a:cs typeface="Times New Roman" pitchFamily="18" charset="0"/>
              </a:rPr>
              <a:t>sphenoparietal</a:t>
            </a:r>
            <a:r>
              <a:rPr lang="en-US" sz="2000" dirty="0" smtClean="0">
                <a:latin typeface="Times New Roman" pitchFamily="18" charset="0"/>
                <a:ea typeface="+mn-ea"/>
                <a:cs typeface="Times New Roman" pitchFamily="18" charset="0"/>
              </a:rPr>
              <a:t> sinus.</a:t>
            </a:r>
          </a:p>
          <a:p>
            <a:pPr marL="457200" indent="-457200">
              <a:buFont typeface="Arial" charset="0"/>
              <a:buNone/>
              <a:defRPr/>
            </a:pPr>
            <a:endParaRPr lang="en-US" sz="2000" dirty="0" smtClean="0">
              <a:latin typeface="Times New Roman" pitchFamily="18" charset="0"/>
              <a:ea typeface="+mn-ea"/>
              <a:cs typeface="Times New Roman" pitchFamily="18" charset="0"/>
            </a:endParaRPr>
          </a:p>
          <a:p>
            <a:pPr>
              <a:buFont typeface="Arial" pitchFamily="34" charset="0"/>
              <a:buChar char="•"/>
              <a:defRPr/>
            </a:pPr>
            <a:r>
              <a:rPr lang="en-US" sz="2000" dirty="0" smtClean="0">
                <a:latin typeface="Times New Roman" pitchFamily="18" charset="0"/>
                <a:ea typeface="+mn-ea"/>
                <a:cs typeface="Times New Roman" pitchFamily="18" charset="0"/>
              </a:rPr>
              <a:t>Resection should be kept anterior to </a:t>
            </a:r>
            <a:r>
              <a:rPr lang="en-US" sz="2000" dirty="0" err="1" smtClean="0">
                <a:latin typeface="Times New Roman" pitchFamily="18" charset="0"/>
                <a:ea typeface="+mn-ea"/>
                <a:cs typeface="Times New Roman" pitchFamily="18" charset="0"/>
              </a:rPr>
              <a:t>petrous</a:t>
            </a:r>
            <a:r>
              <a:rPr lang="en-US" sz="2000" dirty="0" smtClean="0">
                <a:latin typeface="Times New Roman" pitchFamily="18" charset="0"/>
                <a:ea typeface="+mn-ea"/>
                <a:cs typeface="Times New Roman" pitchFamily="18" charset="0"/>
              </a:rPr>
              <a:t> ridge.</a:t>
            </a:r>
          </a:p>
          <a:p>
            <a:pPr>
              <a:buFont typeface="Arial" pitchFamily="34" charset="0"/>
              <a:buChar char="•"/>
              <a:defRPr/>
            </a:pPr>
            <a:endParaRPr lang="en-US" sz="2000" dirty="0" smtClean="0">
              <a:latin typeface="Times New Roman" pitchFamily="18" charset="0"/>
              <a:ea typeface="+mn-ea"/>
              <a:cs typeface="Times New Roman" pitchFamily="18" charset="0"/>
            </a:endParaRPr>
          </a:p>
          <a:p>
            <a:pPr>
              <a:buFont typeface="Arial" pitchFamily="34" charset="0"/>
              <a:buChar char="•"/>
              <a:defRPr/>
            </a:pPr>
            <a:r>
              <a:rPr lang="en-US" sz="2000" dirty="0" smtClean="0">
                <a:latin typeface="Times New Roman" pitchFamily="18" charset="0"/>
                <a:ea typeface="+mn-ea"/>
                <a:cs typeface="Times New Roman" pitchFamily="18" charset="0"/>
              </a:rPr>
              <a:t>Resection carried on till temporal horn is entered.</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r>
              <a:rPr lang="en-US" sz="2400" b="1">
                <a:latin typeface="Times New Roman" charset="0"/>
                <a:cs typeface="Times New Roman" charset="0"/>
              </a:rPr>
              <a:t>Resection of Amygdala, Hippocampus and Parahippocampal gyrus</a:t>
            </a:r>
          </a:p>
        </p:txBody>
      </p:sp>
      <p:sp>
        <p:nvSpPr>
          <p:cNvPr id="3" name="Content Placeholder 2"/>
          <p:cNvSpPr>
            <a:spLocks noGrp="1"/>
          </p:cNvSpPr>
          <p:nvPr>
            <p:ph idx="1"/>
          </p:nvPr>
        </p:nvSpPr>
        <p:spPr>
          <a:xfrm>
            <a:off x="457200" y="1600200"/>
            <a:ext cx="8229600" cy="4876800"/>
          </a:xfrm>
        </p:spPr>
        <p:txBody>
          <a:bodyPr/>
          <a:lstStyle/>
          <a:p>
            <a:pPr>
              <a:defRPr/>
            </a:pPr>
            <a:r>
              <a:rPr lang="en-US" sz="2000" dirty="0" smtClean="0">
                <a:latin typeface="Times New Roman" pitchFamily="18" charset="0"/>
                <a:ea typeface="+mn-ea"/>
                <a:cs typeface="Times New Roman" pitchFamily="18" charset="0"/>
              </a:rPr>
              <a:t>Structures to be aware of:-</a:t>
            </a:r>
          </a:p>
          <a:p>
            <a:pPr marL="457200" indent="-457200">
              <a:buFont typeface="+mj-lt"/>
              <a:buAutoNum type="alphaLcPeriod"/>
              <a:defRPr/>
            </a:pPr>
            <a:r>
              <a:rPr lang="en-US" sz="2000" dirty="0" smtClean="0">
                <a:latin typeface="Times New Roman" pitchFamily="18" charset="0"/>
                <a:ea typeface="+mn-ea"/>
                <a:cs typeface="Times New Roman" pitchFamily="18" charset="0"/>
              </a:rPr>
              <a:t>Internal capsule, lying medial to temporal horn</a:t>
            </a:r>
          </a:p>
          <a:p>
            <a:pPr marL="457200" indent="-457200">
              <a:buFont typeface="+mj-lt"/>
              <a:buAutoNum type="alphaLcPeriod"/>
              <a:defRPr/>
            </a:pPr>
            <a:r>
              <a:rPr lang="en-US" sz="2000" dirty="0" smtClean="0">
                <a:latin typeface="Times New Roman" pitchFamily="18" charset="0"/>
                <a:ea typeface="+mn-ea"/>
                <a:cs typeface="Times New Roman" pitchFamily="18" charset="0"/>
              </a:rPr>
              <a:t>PCA</a:t>
            </a:r>
          </a:p>
          <a:p>
            <a:pPr marL="457200" indent="-457200">
              <a:buFont typeface="+mj-lt"/>
              <a:buAutoNum type="alphaLcPeriod"/>
              <a:defRPr/>
            </a:pPr>
            <a:r>
              <a:rPr lang="en-US" sz="2000" dirty="0" smtClean="0">
                <a:latin typeface="Times New Roman" pitchFamily="18" charset="0"/>
                <a:ea typeface="+mn-ea"/>
                <a:cs typeface="Times New Roman" pitchFamily="18" charset="0"/>
              </a:rPr>
              <a:t>3</a:t>
            </a:r>
            <a:r>
              <a:rPr lang="en-US" sz="2000" baseline="30000" dirty="0" smtClean="0">
                <a:latin typeface="Times New Roman" pitchFamily="18" charset="0"/>
                <a:ea typeface="+mn-ea"/>
                <a:cs typeface="Times New Roman" pitchFamily="18" charset="0"/>
              </a:rPr>
              <a:t>rd</a:t>
            </a:r>
            <a:r>
              <a:rPr lang="en-US" sz="2000" dirty="0" smtClean="0">
                <a:latin typeface="Times New Roman" pitchFamily="18" charset="0"/>
                <a:ea typeface="+mn-ea"/>
                <a:cs typeface="Times New Roman" pitchFamily="18" charset="0"/>
              </a:rPr>
              <a:t> and 4</a:t>
            </a:r>
            <a:r>
              <a:rPr lang="en-US" sz="2000" baseline="30000" dirty="0" smtClean="0">
                <a:latin typeface="Times New Roman" pitchFamily="18" charset="0"/>
                <a:ea typeface="+mn-ea"/>
                <a:cs typeface="Times New Roman" pitchFamily="18" charset="0"/>
              </a:rPr>
              <a:t>th</a:t>
            </a:r>
            <a:r>
              <a:rPr lang="en-US" sz="2000" dirty="0" smtClean="0">
                <a:latin typeface="Times New Roman" pitchFamily="18" charset="0"/>
                <a:ea typeface="+mn-ea"/>
                <a:cs typeface="Times New Roman" pitchFamily="18" charset="0"/>
              </a:rPr>
              <a:t> cranial nerves, lying in the </a:t>
            </a:r>
            <a:r>
              <a:rPr lang="en-US" sz="2000" dirty="0" err="1" smtClean="0">
                <a:latin typeface="Times New Roman" pitchFamily="18" charset="0"/>
                <a:ea typeface="+mn-ea"/>
                <a:cs typeface="Times New Roman" pitchFamily="18" charset="0"/>
              </a:rPr>
              <a:t>incisura</a:t>
            </a:r>
            <a:r>
              <a:rPr lang="en-US" sz="2000" dirty="0" smtClean="0">
                <a:latin typeface="Times New Roman" pitchFamily="18" charset="0"/>
                <a:ea typeface="+mn-ea"/>
                <a:cs typeface="Times New Roman" pitchFamily="18" charset="0"/>
              </a:rPr>
              <a:t>.</a:t>
            </a:r>
          </a:p>
          <a:p>
            <a:pPr marL="457200" indent="-457200">
              <a:buFont typeface="+mj-lt"/>
              <a:buAutoNum type="alphaLcPeriod"/>
              <a:defRPr/>
            </a:pPr>
            <a:endParaRPr lang="en-US" sz="2000" dirty="0" smtClean="0">
              <a:latin typeface="Times New Roman" pitchFamily="18" charset="0"/>
              <a:ea typeface="+mn-ea"/>
              <a:cs typeface="Times New Roman" pitchFamily="18" charset="0"/>
            </a:endParaRPr>
          </a:p>
          <a:p>
            <a:pPr marL="457200" indent="-457200">
              <a:defRPr/>
            </a:pPr>
            <a:r>
              <a:rPr lang="en-US" sz="2000" dirty="0" smtClean="0">
                <a:latin typeface="Times New Roman" pitchFamily="18" charset="0"/>
                <a:ea typeface="+mn-ea"/>
                <a:cs typeface="Times New Roman" pitchFamily="18" charset="0"/>
              </a:rPr>
              <a:t>Large amount of CSF drainage -&gt; cortex falling away from </a:t>
            </a:r>
            <a:r>
              <a:rPr lang="en-US" sz="2000" dirty="0" err="1" smtClean="0">
                <a:latin typeface="Times New Roman" pitchFamily="18" charset="0"/>
                <a:ea typeface="+mn-ea"/>
                <a:cs typeface="Times New Roman" pitchFamily="18" charset="0"/>
              </a:rPr>
              <a:t>dura</a:t>
            </a:r>
            <a:r>
              <a:rPr lang="en-US" sz="2000" dirty="0" smtClean="0">
                <a:latin typeface="Times New Roman" pitchFamily="18" charset="0"/>
                <a:ea typeface="+mn-ea"/>
                <a:cs typeface="Times New Roman" pitchFamily="18" charset="0"/>
              </a:rPr>
              <a:t> -&gt; stretching and avulsion of posterior inferior temporal vein (that drains into </a:t>
            </a:r>
            <a:r>
              <a:rPr lang="en-US" sz="2000" dirty="0" err="1" smtClean="0">
                <a:latin typeface="Times New Roman" pitchFamily="18" charset="0"/>
                <a:ea typeface="+mn-ea"/>
                <a:cs typeface="Times New Roman" pitchFamily="18" charset="0"/>
              </a:rPr>
              <a:t>petrosal</a:t>
            </a:r>
            <a:r>
              <a:rPr lang="en-US" sz="2000" dirty="0" smtClean="0">
                <a:latin typeface="Times New Roman" pitchFamily="18" charset="0"/>
                <a:ea typeface="+mn-ea"/>
                <a:cs typeface="Times New Roman" pitchFamily="18" charset="0"/>
              </a:rPr>
              <a:t> sinus) -&gt; profuse </a:t>
            </a:r>
            <a:r>
              <a:rPr lang="en-US" sz="2000" dirty="0" err="1" smtClean="0">
                <a:latin typeface="Times New Roman" pitchFamily="18" charset="0"/>
                <a:ea typeface="+mn-ea"/>
                <a:cs typeface="Times New Roman" pitchFamily="18" charset="0"/>
              </a:rPr>
              <a:t>haemorrhage</a:t>
            </a:r>
            <a:r>
              <a:rPr lang="en-US" sz="2000" dirty="0" smtClean="0">
                <a:latin typeface="Times New Roman" pitchFamily="18" charset="0"/>
                <a:ea typeface="+mn-ea"/>
                <a:cs typeface="Times New Roman" pitchFamily="18" charset="0"/>
              </a:rPr>
              <a:t>.  ----</a:t>
            </a:r>
            <a:r>
              <a:rPr lang="en-US" sz="2000" dirty="0" smtClean="0">
                <a:latin typeface="Times New Roman" pitchFamily="18" charset="0"/>
                <a:ea typeface="+mn-ea"/>
                <a:cs typeface="Times New Roman" pitchFamily="18" charset="0"/>
                <a:sym typeface="Wingdings" pitchFamily="2" charset="2"/>
              </a:rPr>
              <a:t> Prevented by frequent CSF replacement by irrigation of basal cistern with saline.</a:t>
            </a:r>
          </a:p>
          <a:p>
            <a:pPr marL="457200" indent="-457200">
              <a:defRPr/>
            </a:pPr>
            <a:endParaRPr lang="en-US" sz="2000" dirty="0" smtClean="0">
              <a:latin typeface="Times New Roman" pitchFamily="18" charset="0"/>
              <a:ea typeface="+mn-ea"/>
              <a:cs typeface="Times New Roman" pitchFamily="18" charset="0"/>
              <a:sym typeface="Wingdings" pitchFamily="2" charset="2"/>
            </a:endParaRPr>
          </a:p>
          <a:p>
            <a:pPr marL="457200" indent="-457200">
              <a:defRPr/>
            </a:pPr>
            <a:r>
              <a:rPr lang="en-US" sz="2000" dirty="0" err="1" smtClean="0">
                <a:latin typeface="Times New Roman" pitchFamily="18" charset="0"/>
                <a:ea typeface="+mn-ea"/>
                <a:cs typeface="Times New Roman" pitchFamily="18" charset="0"/>
                <a:sym typeface="Wingdings" pitchFamily="2" charset="2"/>
              </a:rPr>
              <a:t>Subpial</a:t>
            </a:r>
            <a:r>
              <a:rPr lang="en-US" sz="2000" dirty="0" smtClean="0">
                <a:latin typeface="Times New Roman" pitchFamily="18" charset="0"/>
                <a:ea typeface="+mn-ea"/>
                <a:cs typeface="Times New Roman" pitchFamily="18" charset="0"/>
                <a:sym typeface="Wingdings" pitchFamily="2" charset="2"/>
              </a:rPr>
              <a:t> resection is preferred.</a:t>
            </a:r>
          </a:p>
          <a:p>
            <a:pPr marL="457200" indent="-457200">
              <a:defRPr/>
            </a:pPr>
            <a:r>
              <a:rPr lang="en-US" sz="2000" dirty="0" smtClean="0">
                <a:latin typeface="Times New Roman" pitchFamily="18" charset="0"/>
                <a:ea typeface="+mn-ea"/>
                <a:cs typeface="Times New Roman" pitchFamily="18" charset="0"/>
                <a:sym typeface="Wingdings" pitchFamily="2" charset="2"/>
              </a:rPr>
              <a:t>Resection extends approx. 1 cm posterior to the vein entering </a:t>
            </a:r>
            <a:r>
              <a:rPr lang="en-US" sz="2000" dirty="0" err="1" smtClean="0">
                <a:latin typeface="Times New Roman" pitchFamily="18" charset="0"/>
                <a:ea typeface="+mn-ea"/>
                <a:cs typeface="Times New Roman" pitchFamily="18" charset="0"/>
                <a:sym typeface="Wingdings" pitchFamily="2" charset="2"/>
              </a:rPr>
              <a:t>hippocampal</a:t>
            </a:r>
            <a:r>
              <a:rPr lang="en-US" sz="2000" dirty="0" smtClean="0">
                <a:latin typeface="Times New Roman" pitchFamily="18" charset="0"/>
                <a:ea typeface="+mn-ea"/>
                <a:cs typeface="Times New Roman" pitchFamily="18" charset="0"/>
                <a:sym typeface="Wingdings" pitchFamily="2" charset="2"/>
              </a:rPr>
              <a:t> fissure.</a:t>
            </a:r>
          </a:p>
          <a:p>
            <a:pPr marL="457200" indent="-457200">
              <a:defRPr/>
            </a:pPr>
            <a:endParaRPr lang="en-US" sz="2000" dirty="0" smtClean="0">
              <a:latin typeface="Times New Roman" pitchFamily="18" charset="0"/>
              <a:ea typeface="+mn-ea"/>
              <a:cs typeface="Times New Roman" pitchFamily="18" charset="0"/>
              <a:sym typeface="Wingdings" pitchFamily="2" charset="2"/>
            </a:endParaRPr>
          </a:p>
          <a:p>
            <a:pPr marL="457200" indent="-457200">
              <a:defRPr/>
            </a:pPr>
            <a:endParaRPr lang="en-US" sz="2000" dirty="0">
              <a:latin typeface="Times New Roman" pitchFamily="18" charset="0"/>
              <a:ea typeface="+mn-ea"/>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r>
              <a:rPr lang="en-US" sz="2400" b="1">
                <a:latin typeface="Times New Roman" charset="0"/>
                <a:cs typeface="Times New Roman" charset="0"/>
              </a:rPr>
              <a:t>Complications</a:t>
            </a:r>
          </a:p>
        </p:txBody>
      </p:sp>
      <p:sp>
        <p:nvSpPr>
          <p:cNvPr id="67586" name="Content Placeholder 2"/>
          <p:cNvSpPr>
            <a:spLocks noGrp="1"/>
          </p:cNvSpPr>
          <p:nvPr>
            <p:ph idx="1"/>
          </p:nvPr>
        </p:nvSpPr>
        <p:spPr/>
        <p:txBody>
          <a:bodyPr/>
          <a:lstStyle/>
          <a:p>
            <a:r>
              <a:rPr lang="en-US" sz="2000">
                <a:latin typeface="Times New Roman" charset="0"/>
                <a:cs typeface="Times New Roman" charset="0"/>
              </a:rPr>
              <a:t>Transient dysphasia.</a:t>
            </a:r>
          </a:p>
          <a:p>
            <a:endParaRPr lang="en-US" sz="2000">
              <a:latin typeface="Times New Roman" charset="0"/>
              <a:cs typeface="Times New Roman" charset="0"/>
            </a:endParaRPr>
          </a:p>
          <a:p>
            <a:r>
              <a:rPr lang="en-US" sz="2000">
                <a:latin typeface="Times New Roman" charset="0"/>
                <a:cs typeface="Times New Roman" charset="0"/>
              </a:rPr>
              <a:t>Transient paresis of cranial nerves III and IV with subtle diplopia.</a:t>
            </a:r>
          </a:p>
          <a:p>
            <a:endParaRPr lang="en-US" sz="2000">
              <a:latin typeface="Times New Roman" charset="0"/>
              <a:cs typeface="Times New Roman" charset="0"/>
            </a:endParaRPr>
          </a:p>
          <a:p>
            <a:r>
              <a:rPr lang="en-US" sz="2000">
                <a:latin typeface="Times New Roman" charset="0"/>
                <a:cs typeface="Times New Roman" charset="0"/>
              </a:rPr>
              <a:t>Contralateral superior quadrantanopia – in 50% patients – incidence can be lowered if lateral temporal lobe resection is restricted to less than 4 cm.</a:t>
            </a:r>
          </a:p>
          <a:p>
            <a:endParaRPr lang="en-US" sz="2000">
              <a:latin typeface="Times New Roman" charset="0"/>
              <a:cs typeface="Times New Roman" charset="0"/>
            </a:endParaRPr>
          </a:p>
          <a:p>
            <a:r>
              <a:rPr lang="en-US" sz="2000">
                <a:latin typeface="Times New Roman" charset="0"/>
                <a:cs typeface="Times New Roman" charset="0"/>
              </a:rPr>
              <a:t>Acute psychosis – rare but well recognised complication.</a:t>
            </a:r>
          </a:p>
          <a:p>
            <a:endParaRPr lang="en-US" sz="2000">
              <a:latin typeface="Times New Roman" charset="0"/>
              <a:cs typeface="Times New Roman" charset="0"/>
            </a:endParaRPr>
          </a:p>
          <a:p>
            <a:r>
              <a:rPr lang="en-US" sz="2000">
                <a:latin typeface="Times New Roman" charset="0"/>
                <a:cs typeface="Times New Roman" charset="0"/>
              </a:rPr>
              <a:t>Anxiety (5% patients) – responds to psychotropic medications.</a:t>
            </a:r>
          </a:p>
          <a:p>
            <a:pPr>
              <a:buFont typeface="Arial" charset="0"/>
              <a:buNone/>
            </a:pPr>
            <a:endParaRPr lang="en-US" sz="2000">
              <a:latin typeface="Times New Roman" charset="0"/>
              <a:cs typeface="Times New Roman" charset="0"/>
            </a:endParaRPr>
          </a:p>
          <a:p>
            <a:r>
              <a:rPr lang="en-US" sz="2000">
                <a:latin typeface="Times New Roman" charset="0"/>
                <a:cs typeface="Times New Roman" charset="0"/>
              </a:rPr>
              <a:t>Memory and attention deficits.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r>
              <a:rPr lang="en-US" sz="2400" b="1">
                <a:latin typeface="Times New Roman" charset="0"/>
                <a:cs typeface="Times New Roman" charset="0"/>
              </a:rPr>
              <a:t>Seizure control</a:t>
            </a:r>
          </a:p>
        </p:txBody>
      </p:sp>
      <p:sp>
        <p:nvSpPr>
          <p:cNvPr id="68610" name="Content Placeholder 2"/>
          <p:cNvSpPr>
            <a:spLocks noGrp="1"/>
          </p:cNvSpPr>
          <p:nvPr>
            <p:ph idx="1"/>
          </p:nvPr>
        </p:nvSpPr>
        <p:spPr/>
        <p:txBody>
          <a:bodyPr/>
          <a:lstStyle/>
          <a:p>
            <a:r>
              <a:rPr lang="en-US" sz="2000">
                <a:latin typeface="Times New Roman" charset="0"/>
                <a:cs typeface="Times New Roman" charset="0"/>
              </a:rPr>
              <a:t>Patients with Ammon</a:t>
            </a:r>
            <a:r>
              <a:rPr lang="ja-JP" altLang="en-US" sz="2000">
                <a:latin typeface="Times New Roman" charset="0"/>
                <a:cs typeface="Times New Roman" charset="0"/>
              </a:rPr>
              <a:t>’</a:t>
            </a:r>
            <a:r>
              <a:rPr lang="en-US" altLang="ja-JP" sz="2000">
                <a:latin typeface="Times New Roman" charset="0"/>
                <a:cs typeface="Times New Roman" charset="0"/>
              </a:rPr>
              <a:t>s horn sclerosis have the best outcome.</a:t>
            </a:r>
          </a:p>
          <a:p>
            <a:endParaRPr lang="en-US" sz="2000">
              <a:latin typeface="Times New Roman" charset="0"/>
              <a:cs typeface="Times New Roman" charset="0"/>
            </a:endParaRPr>
          </a:p>
          <a:p>
            <a:r>
              <a:rPr lang="en-US" sz="2000">
                <a:latin typeface="Times New Roman" charset="0"/>
                <a:cs typeface="Times New Roman" charset="0"/>
              </a:rPr>
              <a:t>About 68% turned seizure-free and another 24% had significant improvement in seizure frequency.</a:t>
            </a:r>
          </a:p>
          <a:p>
            <a:endParaRPr lang="en-US" sz="2000">
              <a:latin typeface="Times New Roman" charset="0"/>
              <a:cs typeface="Times New Roman" charset="0"/>
            </a:endParaRPr>
          </a:p>
          <a:p>
            <a:r>
              <a:rPr lang="en-US" sz="2000">
                <a:latin typeface="Times New Roman" charset="0"/>
                <a:cs typeface="Times New Roman" charset="0"/>
              </a:rPr>
              <a:t>Patients with atypical sclerosis have the poorest outcome.</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lstStyle/>
          <a:p>
            <a:r>
              <a:rPr lang="en-US">
                <a:latin typeface="Calibri" charset="0"/>
              </a:rPr>
              <a:t>  </a:t>
            </a:r>
          </a:p>
        </p:txBody>
      </p:sp>
      <p:sp>
        <p:nvSpPr>
          <p:cNvPr id="69634" name="Content Placeholder 2"/>
          <p:cNvSpPr>
            <a:spLocks noGrp="1"/>
          </p:cNvSpPr>
          <p:nvPr>
            <p:ph idx="1"/>
          </p:nvPr>
        </p:nvSpPr>
        <p:spPr>
          <a:xfrm>
            <a:off x="457200" y="609600"/>
            <a:ext cx="8229600" cy="5516563"/>
          </a:xfrm>
        </p:spPr>
        <p:txBody>
          <a:bodyPr/>
          <a:lstStyle/>
          <a:p>
            <a:pPr>
              <a:buFont typeface="Arial" charset="0"/>
              <a:buNone/>
            </a:pPr>
            <a:endParaRPr lang="en-US" sz="4800">
              <a:latin typeface="Times New Roman" charset="0"/>
              <a:cs typeface="Times New Roman" charset="0"/>
            </a:endParaRPr>
          </a:p>
          <a:p>
            <a:pPr>
              <a:buFont typeface="Arial" charset="0"/>
              <a:buNone/>
            </a:pPr>
            <a:endParaRPr lang="en-US" sz="4800">
              <a:latin typeface="Times New Roman" charset="0"/>
              <a:cs typeface="Times New Roman" charset="0"/>
            </a:endParaRPr>
          </a:p>
          <a:p>
            <a:pPr>
              <a:buFont typeface="Arial" charset="0"/>
              <a:buNone/>
            </a:pPr>
            <a:r>
              <a:rPr lang="en-US" sz="4800">
                <a:latin typeface="Times New Roman" charset="0"/>
                <a:cs typeface="Times New Roman" charset="0"/>
              </a:rPr>
              <a:t>               </a:t>
            </a:r>
            <a:r>
              <a:rPr lang="en-US" sz="4800" b="1" i="1">
                <a:latin typeface="Times New Roman" charset="0"/>
                <a:cs typeface="Times New Roman" charset="0"/>
              </a:rPr>
              <a:t>THANK YOU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US" sz="2400" b="1">
                <a:latin typeface="Times New Roman" charset="0"/>
                <a:cs typeface="Times New Roman" charset="0"/>
              </a:rPr>
              <a:t>LATERAL ASPECT</a:t>
            </a:r>
          </a:p>
        </p:txBody>
      </p:sp>
      <p:sp>
        <p:nvSpPr>
          <p:cNvPr id="19458" name="Content Placeholder 2"/>
          <p:cNvSpPr>
            <a:spLocks noGrp="1"/>
          </p:cNvSpPr>
          <p:nvPr>
            <p:ph idx="1"/>
          </p:nvPr>
        </p:nvSpPr>
        <p:spPr>
          <a:xfrm>
            <a:off x="457200" y="1981200"/>
            <a:ext cx="8229600" cy="4144963"/>
          </a:xfrm>
        </p:spPr>
        <p:txBody>
          <a:bodyPr/>
          <a:lstStyle/>
          <a:p>
            <a:pPr eaLnBrk="1" hangingPunct="1"/>
            <a:r>
              <a:rPr lang="en-US" sz="2000">
                <a:latin typeface="Times New Roman" charset="0"/>
                <a:cs typeface="Times New Roman" charset="0"/>
              </a:rPr>
              <a:t>Lateral surface is divided into three parallel gyri by two sulci.</a:t>
            </a:r>
          </a:p>
          <a:p>
            <a:pPr eaLnBrk="1" hangingPunct="1">
              <a:buFont typeface="Arial" charset="0"/>
              <a:buNone/>
            </a:pPr>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Superior temporal gyrus                        Superior temporal sulcus</a:t>
            </a:r>
          </a:p>
          <a:p>
            <a:pPr eaLnBrk="1" hangingPunct="1">
              <a:buFont typeface="Arial" charset="0"/>
              <a:buNone/>
            </a:pPr>
            <a:r>
              <a:rPr lang="en-US" sz="2000">
                <a:latin typeface="Times New Roman" charset="0"/>
                <a:cs typeface="Times New Roman" charset="0"/>
              </a:rPr>
              <a:t>      Middle temporal gyrus                          Inferior temporal sulcus</a:t>
            </a:r>
          </a:p>
          <a:p>
            <a:pPr eaLnBrk="1" hangingPunct="1">
              <a:buFont typeface="Arial" charset="0"/>
              <a:buNone/>
            </a:pPr>
            <a:r>
              <a:rPr lang="en-US" sz="2000">
                <a:latin typeface="Times New Roman" charset="0"/>
                <a:cs typeface="Times New Roman" charset="0"/>
              </a:rPr>
              <a:t>      Infrior temporal gyrus</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4"/>
          <p:cNvSpPr>
            <a:spLocks noGrp="1"/>
          </p:cNvSpPr>
          <p:nvPr>
            <p:ph type="title"/>
          </p:nvPr>
        </p:nvSpPr>
        <p:spPr/>
        <p:txBody>
          <a:bodyPr/>
          <a:lstStyle/>
          <a:p>
            <a:pPr eaLnBrk="1" hangingPunct="1"/>
            <a:r>
              <a:rPr lang="en-US">
                <a:latin typeface="Calibri" charset="0"/>
              </a:rPr>
              <a:t>  </a:t>
            </a:r>
          </a:p>
        </p:txBody>
      </p:sp>
      <p:sp>
        <p:nvSpPr>
          <p:cNvPr id="20482" name="Content Placeholder 5"/>
          <p:cNvSpPr>
            <a:spLocks noGrp="1"/>
          </p:cNvSpPr>
          <p:nvPr>
            <p:ph idx="1"/>
          </p:nvPr>
        </p:nvSpPr>
        <p:spPr>
          <a:xfrm>
            <a:off x="457200" y="457200"/>
            <a:ext cx="8229600" cy="5668963"/>
          </a:xfrm>
        </p:spPr>
        <p:txBody>
          <a:bodyPr/>
          <a:lstStyle/>
          <a:p>
            <a:pPr eaLnBrk="1" hangingPunct="1"/>
            <a:r>
              <a:rPr lang="en-US" sz="2000">
                <a:latin typeface="Times New Roman" charset="0"/>
                <a:cs typeface="Times New Roman" charset="0"/>
              </a:rPr>
              <a:t>The lateral temporal surface has three gyri:-</a:t>
            </a: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Superior temporal gyrus -&gt; Area 22.</a:t>
            </a:r>
          </a:p>
          <a:p>
            <a:pPr eaLnBrk="1" hangingPunct="1">
              <a:buFont typeface="Arial" charset="0"/>
              <a:buNone/>
            </a:pPr>
            <a:r>
              <a:rPr lang="en-US" sz="2000">
                <a:latin typeface="Times New Roman" charset="0"/>
                <a:cs typeface="Times New Roman" charset="0"/>
              </a:rPr>
              <a:t>      Middle temporal gyrus -&gt; Area 21.</a:t>
            </a:r>
          </a:p>
          <a:p>
            <a:pPr eaLnBrk="1" hangingPunct="1">
              <a:buFont typeface="Arial" charset="0"/>
              <a:buNone/>
            </a:pPr>
            <a:r>
              <a:rPr lang="en-US" sz="2000">
                <a:latin typeface="Times New Roman" charset="0"/>
                <a:cs typeface="Times New Roman" charset="0"/>
              </a:rPr>
              <a:t>      Inferior temporal gyrus -&gt; Area 20.</a:t>
            </a:r>
          </a:p>
          <a:p>
            <a:pPr eaLnBrk="1" hangingPunct="1">
              <a:buFont typeface="Arial" charset="0"/>
              <a:buNone/>
            </a:pPr>
            <a:endParaRPr lang="en-US" sz="2000">
              <a:latin typeface="Times New Roman" charset="0"/>
              <a:cs typeface="Times New Roman" charset="0"/>
            </a:endParaRPr>
          </a:p>
          <a:p>
            <a:pPr eaLnBrk="1" hangingPunct="1"/>
            <a:r>
              <a:rPr lang="en-US" sz="2000">
                <a:latin typeface="Times New Roman" charset="0"/>
                <a:cs typeface="Times New Roman" charset="0"/>
              </a:rPr>
              <a:t> These gyri terminate anteriorly at the temporal pole -&gt; Area 38. </a:t>
            </a: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The superior temporal gyrus lies between the sylvian fissure and the superior temporal sulcus.</a:t>
            </a: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The angular gyrus, a parietal lobe structure, caps the upturned posterior end of the superior temporal sulcus.</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en-US">
                <a:latin typeface="Calibri" charset="0"/>
              </a:rPr>
              <a:t>  </a:t>
            </a:r>
          </a:p>
        </p:txBody>
      </p:sp>
      <p:sp>
        <p:nvSpPr>
          <p:cNvPr id="21506" name="Content Placeholder 2"/>
          <p:cNvSpPr>
            <a:spLocks noGrp="1"/>
          </p:cNvSpPr>
          <p:nvPr>
            <p:ph idx="1"/>
          </p:nvPr>
        </p:nvSpPr>
        <p:spPr>
          <a:xfrm>
            <a:off x="457200" y="457200"/>
            <a:ext cx="8229600" cy="5668963"/>
          </a:xfrm>
        </p:spPr>
        <p:txBody>
          <a:bodyPr/>
          <a:lstStyle/>
          <a:p>
            <a:pPr eaLnBrk="1" hangingPunct="1"/>
            <a:r>
              <a:rPr lang="en-US" sz="2000">
                <a:latin typeface="Times New Roman" charset="0"/>
                <a:cs typeface="Times New Roman" charset="0"/>
              </a:rPr>
              <a:t>Along its superior margin, the sup. temp. gyrus is continuous with the gyri on the floor of the posterior ramus of the sylvian fissure.</a:t>
            </a: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These gyri vary in no. and they extend anterolaterally around the insula as transverse temporal </a:t>
            </a:r>
            <a:r>
              <a:rPr lang="en-US" sz="2000" b="1">
                <a:latin typeface="Times New Roman" charset="0"/>
                <a:cs typeface="Times New Roman" charset="0"/>
              </a:rPr>
              <a:t>gyri of Heschl</a:t>
            </a:r>
            <a:r>
              <a:rPr lang="en-US" sz="2000">
                <a:latin typeface="Times New Roman" charset="0"/>
                <a:cs typeface="Times New Roman" charset="0"/>
              </a:rPr>
              <a:t>.</a:t>
            </a: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Gyri of Heschl and adjoining area of sup. temp. gyrus form the primary auditory cortex (Area 42).</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US">
                <a:latin typeface="Calibri" charset="0"/>
              </a:rPr>
              <a:t>  </a:t>
            </a:r>
          </a:p>
        </p:txBody>
      </p:sp>
      <p:sp>
        <p:nvSpPr>
          <p:cNvPr id="22530" name="Content Placeholder 2"/>
          <p:cNvSpPr>
            <a:spLocks noGrp="1"/>
          </p:cNvSpPr>
          <p:nvPr>
            <p:ph idx="1"/>
          </p:nvPr>
        </p:nvSpPr>
        <p:spPr>
          <a:xfrm>
            <a:off x="457200" y="838200"/>
            <a:ext cx="8229600" cy="5287963"/>
          </a:xfrm>
        </p:spPr>
        <p:txBody>
          <a:bodyPr/>
          <a:lstStyle/>
          <a:p>
            <a:pPr eaLnBrk="1" hangingPunct="1"/>
            <a:r>
              <a:rPr lang="en-US" sz="2000">
                <a:latin typeface="Times New Roman" charset="0"/>
                <a:cs typeface="Times New Roman" charset="0"/>
              </a:rPr>
              <a:t>The middle temporal gyrus lies between the superior and inferior temporal sulci.</a:t>
            </a: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The temporal horn and the ambient and the crural cisterns are located deep to the middle temporal gyrus.</a:t>
            </a: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a:p>
            <a:pPr eaLnBrk="1" hangingPunct="1"/>
            <a:r>
              <a:rPr lang="en-US" sz="2000">
                <a:latin typeface="Times New Roman" charset="0"/>
                <a:cs typeface="Times New Roman" charset="0"/>
              </a:rPr>
              <a:t>The inferior temporal gyrus lies below the inferior temporal sulcus and continues around the inferior border of the hemisphere to form the lateral part of the basal surface.</a:t>
            </a:r>
          </a:p>
          <a:p>
            <a:pPr eaLnBrk="1" hangingPunct="1"/>
            <a:endParaRPr lang="en-US" sz="2000">
              <a:latin typeface="Times New Roman" charset="0"/>
              <a:cs typeface="Times New Roman" charset="0"/>
            </a:endParaRPr>
          </a:p>
          <a:p>
            <a:pPr eaLnBrk="1" hangingPunct="1"/>
            <a:endParaRPr lang="en-US" sz="2000">
              <a:latin typeface="Times New Roman" charset="0"/>
              <a:cs typeface="Times New Roman"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1153</TotalTime>
  <Words>3319</Words>
  <Application>Microsoft Macintosh PowerPoint</Application>
  <PresentationFormat>On-screen Show (4:3)</PresentationFormat>
  <Paragraphs>478</Paragraphs>
  <Slides>54</Slides>
  <Notes>1</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TEMPORAL LOBE ANATOMY</vt:lpstr>
      <vt:lpstr> </vt:lpstr>
      <vt:lpstr>GROSS ANATOMY</vt:lpstr>
      <vt:lpstr>EMBRYOLOGY</vt:lpstr>
      <vt:lpstr>  </vt:lpstr>
      <vt:lpstr>LATERAL ASPECT</vt:lpstr>
      <vt:lpstr>  </vt:lpstr>
      <vt:lpstr>  </vt:lpstr>
      <vt:lpstr>  </vt:lpstr>
      <vt:lpstr>  </vt:lpstr>
      <vt:lpstr>  </vt:lpstr>
      <vt:lpstr>MEDIAL  ASPECT</vt:lpstr>
      <vt:lpstr>  </vt:lpstr>
      <vt:lpstr>  </vt:lpstr>
      <vt:lpstr>  </vt:lpstr>
      <vt:lpstr>  </vt:lpstr>
      <vt:lpstr>  </vt:lpstr>
      <vt:lpstr>  </vt:lpstr>
      <vt:lpstr>  </vt:lpstr>
      <vt:lpstr>  </vt:lpstr>
      <vt:lpstr>  </vt:lpstr>
      <vt:lpstr>  </vt:lpstr>
      <vt:lpstr>  </vt:lpstr>
      <vt:lpstr>  </vt:lpstr>
      <vt:lpstr>BASAL  ASPECT</vt:lpstr>
      <vt:lpstr>  </vt:lpstr>
      <vt:lpstr>BLOOD SUPPLY AND VENOUS DRAINAGE</vt:lpstr>
      <vt:lpstr>  </vt:lpstr>
      <vt:lpstr>  </vt:lpstr>
      <vt:lpstr>  </vt:lpstr>
      <vt:lpstr>PAPEZ CIRCUIT</vt:lpstr>
      <vt:lpstr>CORTICAL STRUCTURE </vt:lpstr>
      <vt:lpstr>  </vt:lpstr>
      <vt:lpstr>  </vt:lpstr>
      <vt:lpstr>  </vt:lpstr>
      <vt:lpstr>  </vt:lpstr>
      <vt:lpstr>  </vt:lpstr>
      <vt:lpstr>  </vt:lpstr>
      <vt:lpstr>  </vt:lpstr>
      <vt:lpstr>  </vt:lpstr>
      <vt:lpstr>  </vt:lpstr>
      <vt:lpstr>  </vt:lpstr>
      <vt:lpstr>TEMPORAL LOBE EPILEPSY</vt:lpstr>
      <vt:lpstr>  </vt:lpstr>
      <vt:lpstr>TEMPORAL LOBECTOMY</vt:lpstr>
      <vt:lpstr>PowerPoint Presentation</vt:lpstr>
      <vt:lpstr>Surgery in Temporal Lobe Epilepsy</vt:lpstr>
      <vt:lpstr>PowerPoint Presentation</vt:lpstr>
      <vt:lpstr>PowerPoint Presentation</vt:lpstr>
      <vt:lpstr>Anterolateral Temporal Lobectomy</vt:lpstr>
      <vt:lpstr>Resection of Amygdala, Hippocampus and Parahippocampal gyrus</vt:lpstr>
      <vt:lpstr>Complications</vt:lpstr>
      <vt:lpstr>Seizure control</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TEMPORAL LOBE ANATOMY</dc:title>
  <dc:creator>laptop</dc:creator>
  <cp:lastModifiedBy>apple</cp:lastModifiedBy>
  <cp:revision>137</cp:revision>
  <dcterms:created xsi:type="dcterms:W3CDTF">2013-02-11T05:05:14Z</dcterms:created>
  <dcterms:modified xsi:type="dcterms:W3CDTF">2013-12-18T13:08:49Z</dcterms:modified>
</cp:coreProperties>
</file>